
<file path=[Content_Types].xml><?xml version="1.0" encoding="utf-8"?>
<Types xmlns="http://schemas.openxmlformats.org/package/2006/content-types">
  <Default Extension="xml" ContentType="application/xml"/>
  <Default Extension="jpeg" ContentType="image/jpeg"/>
  <Default Extension="tif" ContentType="image/tif"/>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6" r:id="rId2"/>
    <p:sldId id="257" r:id="rId3"/>
    <p:sldId id="258" r:id="rId4"/>
    <p:sldId id="291"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E5FF"/>
          </a:solidFill>
        </a:fill>
      </a:tcStyle>
    </a:wholeTbl>
    <a:band2H>
      <a:tcTxStyle/>
      <a:tcStyle>
        <a:tcBdr/>
        <a:fill>
          <a:solidFill>
            <a:srgbClr val="E7F2FF"/>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E5FF"/>
          </a:solidFill>
        </a:fill>
      </a:tcStyle>
    </a:wholeTbl>
    <a:band2H>
      <a:tcTxStyle/>
      <a:tcStyle>
        <a:tcBdr/>
        <a:fill>
          <a:solidFill>
            <a:srgbClr val="E7F2FF"/>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EDBCC"/>
          </a:solidFill>
        </a:fill>
      </a:tcStyle>
    </a:wholeTbl>
    <a:band2H>
      <a:tcTxStyle/>
      <a:tcStyle>
        <a:tcBdr/>
        <a:fill>
          <a:solidFill>
            <a:srgbClr val="FFEEE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CACA"/>
          </a:solidFill>
        </a:fill>
      </a:tcStyle>
    </a:wholeTbl>
    <a:band2H>
      <a:tcTxStyle/>
      <a:tcStyle>
        <a:tcBdr/>
        <a:fill>
          <a:solidFill>
            <a:srgbClr val="FF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33BA23B1-9221-436E-865A-0063620EA4FD}"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67"/>
  </p:normalViewPr>
  <p:slideViewPr>
    <p:cSldViewPr snapToGrid="0" snapToObjects="1">
      <p:cViewPr varScale="1">
        <p:scale>
          <a:sx n="110" d="100"/>
          <a:sy n="110" d="100"/>
        </p:scale>
        <p:origin x="632"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notesMaster" Target="notesMasters/notesMaster1.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 Id="rId4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89" name="Shape 189"/>
          <p:cNvSpPr>
            <a:spLocks noGrp="1" noRot="1" noChangeAspect="1"/>
          </p:cNvSpPr>
          <p:nvPr>
            <p:ph type="sldImg"/>
          </p:nvPr>
        </p:nvSpPr>
        <p:spPr>
          <a:xfrm>
            <a:off x="1143000" y="685800"/>
            <a:ext cx="4572000" cy="3429000"/>
          </a:xfrm>
          <a:prstGeom prst="rect">
            <a:avLst/>
          </a:prstGeom>
        </p:spPr>
        <p:txBody>
          <a:bodyPr/>
          <a:lstStyle/>
          <a:p>
            <a:endParaRPr/>
          </a:p>
        </p:txBody>
      </p:sp>
      <p:sp>
        <p:nvSpPr>
          <p:cNvPr id="190" name="Shape 190"/>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1595611808"/>
      </p:ext>
    </p:extLst>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Shape 210"/>
          <p:cNvSpPr>
            <a:spLocks noGrp="1" noRot="1" noChangeAspect="1"/>
          </p:cNvSpPr>
          <p:nvPr>
            <p:ph type="sldImg"/>
          </p:nvPr>
        </p:nvSpPr>
        <p:spPr>
          <a:prstGeom prst="rect">
            <a:avLst/>
          </a:prstGeom>
        </p:spPr>
        <p:txBody>
          <a:bodyPr/>
          <a:lstStyle/>
          <a:p>
            <a:endParaRPr/>
          </a:p>
        </p:txBody>
      </p:sp>
      <p:sp>
        <p:nvSpPr>
          <p:cNvPr id="211" name="Shape 211"/>
          <p:cNvSpPr>
            <a:spLocks noGrp="1"/>
          </p:cNvSpPr>
          <p:nvPr>
            <p:ph type="body" sz="quarter" idx="1"/>
          </p:nvPr>
        </p:nvSpPr>
        <p:spPr>
          <a:prstGeom prst="rect">
            <a:avLst/>
          </a:prstGeom>
        </p:spPr>
        <p:txBody>
          <a:bodyPr/>
          <a:lstStyle/>
          <a:p>
            <a:r>
              <a:t>Sağlıklı beslenmeye tutku derecesinde bağlı bir beslenme uzmanı olarak pandemiz bize kısa vadeli sağlıklı beslenme maceralrından ziyade sağlıklı yaşamı tarz olarak benimsenmesi gerektiğini tekrar anlamamız sağladı.ne kadar yedimden ziyade ne yedğiim , ne zaman yediğim, nasıl yediğim, vücudumda aklınız gelecek tüm sistemler tüm hormonlar tm enzimlerin ana kaynağı ve kofaktörleri besinlerden geliyor .</a:t>
            </a:r>
          </a:p>
        </p:txBody>
      </p:sp>
    </p:spTree>
    <p:extLst>
      <p:ext uri="{BB962C8B-B14F-4D97-AF65-F5344CB8AC3E}">
        <p14:creationId xmlns:p14="http://schemas.microsoft.com/office/powerpoint/2010/main" val="18193569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381000" y="685800"/>
            <a:ext cx="6096000" cy="3429000"/>
          </a:xfrm>
        </p:spPr>
      </p:sp>
      <p:sp>
        <p:nvSpPr>
          <p:cNvPr id="3" name="Not Yer Tutucusu 2"/>
          <p:cNvSpPr>
            <a:spLocks noGrp="1"/>
          </p:cNvSpPr>
          <p:nvPr>
            <p:ph type="body" idx="1"/>
          </p:nvPr>
        </p:nvSpPr>
        <p:spPr/>
        <p:txBody>
          <a:bodyPr/>
          <a:lstStyle/>
          <a:p>
            <a:r>
              <a:rPr lang="tr-TR" dirty="0" smtClean="0"/>
              <a:t>Beslenme programlarını </a:t>
            </a:r>
            <a:r>
              <a:rPr lang="tr-TR" dirty="0" err="1" smtClean="0"/>
              <a:t>hazırlerken</a:t>
            </a:r>
            <a:r>
              <a:rPr lang="tr-TR" dirty="0" smtClean="0"/>
              <a:t> bireye</a:t>
            </a:r>
            <a:r>
              <a:rPr lang="tr-TR" baseline="0" dirty="0" smtClean="0"/>
              <a:t> özgü olmasından kasıt </a:t>
            </a:r>
            <a:r>
              <a:rPr lang="tr-TR" dirty="0" smtClean="0"/>
              <a:t> bizler ,bu faktörlere göre </a:t>
            </a:r>
            <a:r>
              <a:rPr lang="tr-TR" dirty="0" err="1" smtClean="0"/>
              <a:t>hazılıyoruz</a:t>
            </a:r>
            <a:r>
              <a:rPr lang="tr-TR" dirty="0" smtClean="0"/>
              <a:t> </a:t>
            </a:r>
            <a:endParaRPr lang="tr-TR" dirty="0"/>
          </a:p>
        </p:txBody>
      </p:sp>
      <p:sp>
        <p:nvSpPr>
          <p:cNvPr id="4" name="Slayt Numarası Yer Tutucusu 3"/>
          <p:cNvSpPr>
            <a:spLocks noGrp="1"/>
          </p:cNvSpPr>
          <p:nvPr>
            <p:ph type="sldNum" sz="quarter" idx="10"/>
          </p:nvPr>
        </p:nvSpPr>
        <p:spPr>
          <a:xfrm>
            <a:off x="3884613" y="8685213"/>
            <a:ext cx="2971800" cy="458787"/>
          </a:xfrm>
          <a:prstGeom prst="rect">
            <a:avLst/>
          </a:prstGeom>
        </p:spPr>
        <p:txBody>
          <a:bodyPr/>
          <a:lstStyle/>
          <a:p>
            <a:fld id="{B0B5B5BD-BAFA-1D42-8DEA-6C7867A13B3D}" type="slidenum">
              <a:rPr lang="tr-TR" smtClean="0"/>
              <a:t>4</a:t>
            </a:fld>
            <a:endParaRPr lang="tr-TR"/>
          </a:p>
        </p:txBody>
      </p:sp>
    </p:spTree>
    <p:extLst>
      <p:ext uri="{BB962C8B-B14F-4D97-AF65-F5344CB8AC3E}">
        <p14:creationId xmlns:p14="http://schemas.microsoft.com/office/powerpoint/2010/main" val="10481465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 name="Shape 227"/>
          <p:cNvSpPr>
            <a:spLocks noGrp="1" noRot="1" noChangeAspect="1"/>
          </p:cNvSpPr>
          <p:nvPr>
            <p:ph type="sldImg"/>
          </p:nvPr>
        </p:nvSpPr>
        <p:spPr>
          <a:prstGeom prst="rect">
            <a:avLst/>
          </a:prstGeom>
        </p:spPr>
        <p:txBody>
          <a:bodyPr/>
          <a:lstStyle/>
          <a:p>
            <a:endParaRPr/>
          </a:p>
        </p:txBody>
      </p:sp>
      <p:sp>
        <p:nvSpPr>
          <p:cNvPr id="228" name="Shape 228"/>
          <p:cNvSpPr>
            <a:spLocks noGrp="1"/>
          </p:cNvSpPr>
          <p:nvPr>
            <p:ph type="body" sz="quarter" idx="1"/>
          </p:nvPr>
        </p:nvSpPr>
        <p:spPr>
          <a:prstGeom prst="rect">
            <a:avLst/>
          </a:prstGeom>
        </p:spPr>
        <p:txBody>
          <a:bodyPr/>
          <a:lstStyle/>
          <a:p>
            <a:r>
              <a:t>GEBELİK BİR KADIN İÇİN HORMONAL FİZYOLOJİK VE PSİKOLOJK OLARAK BİR BÜYÜK DEĞİŞİMLERİN OLDUĞU FİZYOLOJİK BİR SÜREÇTİR . BU SÜRECE UYGUN ÖNERİLERDE BULUNMAK GEBELİK SÜRECİNİN KOLAY GEÇMESİNİ SAĞLAMAKLA KALMAZ ANNENİN BU SÜREÇTEN BÜYÜK ZARARLAR GÖRMEDEN ÇIKMASINI SAĞLAYACAKTIR </a:t>
            </a:r>
          </a:p>
        </p:txBody>
      </p:sp>
    </p:spTree>
    <p:extLst>
      <p:ext uri="{BB962C8B-B14F-4D97-AF65-F5344CB8AC3E}">
        <p14:creationId xmlns:p14="http://schemas.microsoft.com/office/powerpoint/2010/main" val="6056752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 name="Shape 241"/>
          <p:cNvSpPr>
            <a:spLocks noGrp="1" noRot="1" noChangeAspect="1"/>
          </p:cNvSpPr>
          <p:nvPr>
            <p:ph type="sldImg"/>
          </p:nvPr>
        </p:nvSpPr>
        <p:spPr>
          <a:prstGeom prst="rect">
            <a:avLst/>
          </a:prstGeom>
        </p:spPr>
        <p:txBody>
          <a:bodyPr/>
          <a:lstStyle/>
          <a:p>
            <a:endParaRPr/>
          </a:p>
        </p:txBody>
      </p:sp>
      <p:sp>
        <p:nvSpPr>
          <p:cNvPr id="242" name="Shape 242"/>
          <p:cNvSpPr>
            <a:spLocks noGrp="1"/>
          </p:cNvSpPr>
          <p:nvPr>
            <p:ph type="body" sz="quarter" idx="1"/>
          </p:nvPr>
        </p:nvSpPr>
        <p:spPr>
          <a:prstGeom prst="rect">
            <a:avLst/>
          </a:prstGeom>
        </p:spPr>
        <p:txBody>
          <a:bodyPr/>
          <a:lstStyle/>
          <a:p>
            <a:r>
              <a:t>DOĞRU BESLENME STRATEJİLERİ </a:t>
            </a:r>
          </a:p>
        </p:txBody>
      </p:sp>
    </p:spTree>
    <p:extLst>
      <p:ext uri="{BB962C8B-B14F-4D97-AF65-F5344CB8AC3E}">
        <p14:creationId xmlns:p14="http://schemas.microsoft.com/office/powerpoint/2010/main" val="5107004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Shape 247"/>
          <p:cNvSpPr>
            <a:spLocks noGrp="1" noRot="1" noChangeAspect="1"/>
          </p:cNvSpPr>
          <p:nvPr>
            <p:ph type="sldImg"/>
          </p:nvPr>
        </p:nvSpPr>
        <p:spPr>
          <a:prstGeom prst="rect">
            <a:avLst/>
          </a:prstGeom>
        </p:spPr>
        <p:txBody>
          <a:bodyPr/>
          <a:lstStyle/>
          <a:p>
            <a:endParaRPr/>
          </a:p>
        </p:txBody>
      </p:sp>
      <p:sp>
        <p:nvSpPr>
          <p:cNvPr id="248" name="Shape 248"/>
          <p:cNvSpPr>
            <a:spLocks noGrp="1"/>
          </p:cNvSpPr>
          <p:nvPr>
            <p:ph type="body" sz="quarter" idx="1"/>
          </p:nvPr>
        </p:nvSpPr>
        <p:spPr>
          <a:prstGeom prst="rect">
            <a:avLst/>
          </a:prstGeom>
        </p:spPr>
        <p:txBody>
          <a:bodyPr/>
          <a:lstStyle/>
          <a:p>
            <a:r>
              <a:t>DOĞRU BESLENME STRAJELİRİNİ UYGULAMAK , SADECE RAHAT BİR GEBELİK VE DOĞUM SÜRCİ İÇİN DEĞİL SAĞLIKLI BİR TOpLUM İÇİN DE BİZLRE BÜYÜK FIRSATLAR SUNMAKTA.</a:t>
            </a:r>
          </a:p>
        </p:txBody>
      </p:sp>
    </p:spTree>
    <p:extLst>
      <p:ext uri="{BB962C8B-B14F-4D97-AF65-F5344CB8AC3E}">
        <p14:creationId xmlns:p14="http://schemas.microsoft.com/office/powerpoint/2010/main" val="19980114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 name="Shape 256"/>
          <p:cNvSpPr>
            <a:spLocks noGrp="1" noRot="1" noChangeAspect="1"/>
          </p:cNvSpPr>
          <p:nvPr>
            <p:ph type="sldImg"/>
          </p:nvPr>
        </p:nvSpPr>
        <p:spPr>
          <a:prstGeom prst="rect">
            <a:avLst/>
          </a:prstGeom>
        </p:spPr>
        <p:txBody>
          <a:bodyPr/>
          <a:lstStyle/>
          <a:p>
            <a:endParaRPr/>
          </a:p>
        </p:txBody>
      </p:sp>
      <p:sp>
        <p:nvSpPr>
          <p:cNvPr id="257" name="Shape 257"/>
          <p:cNvSpPr>
            <a:spLocks noGrp="1"/>
          </p:cNvSpPr>
          <p:nvPr>
            <p:ph type="body" sz="quarter" idx="1"/>
          </p:nvPr>
        </p:nvSpPr>
        <p:spPr>
          <a:prstGeom prst="rect">
            <a:avLst/>
          </a:prstGeom>
        </p:spPr>
        <p:txBody>
          <a:bodyPr/>
          <a:lstStyle/>
          <a:p>
            <a:r>
              <a:t>Covid 19 proinflamatuar bir hastalıktır ve mortalite oranlarına bakacak olursak 1. sırada  obezite 2. sırada kontrolsüz ve komplikasyonlu diyabet onu  koah ve kalphastalıkları izlemektedir </a:t>
            </a:r>
          </a:p>
        </p:txBody>
      </p:sp>
    </p:spTree>
    <p:extLst>
      <p:ext uri="{BB962C8B-B14F-4D97-AF65-F5344CB8AC3E}">
        <p14:creationId xmlns:p14="http://schemas.microsoft.com/office/powerpoint/2010/main" val="3761814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 name="Shape 262"/>
          <p:cNvSpPr>
            <a:spLocks noGrp="1" noRot="1" noChangeAspect="1"/>
          </p:cNvSpPr>
          <p:nvPr>
            <p:ph type="sldImg"/>
          </p:nvPr>
        </p:nvSpPr>
        <p:spPr>
          <a:prstGeom prst="rect">
            <a:avLst/>
          </a:prstGeom>
        </p:spPr>
        <p:txBody>
          <a:bodyPr/>
          <a:lstStyle/>
          <a:p>
            <a:endParaRPr/>
          </a:p>
        </p:txBody>
      </p:sp>
      <p:sp>
        <p:nvSpPr>
          <p:cNvPr id="263" name="Shape 263"/>
          <p:cNvSpPr>
            <a:spLocks noGrp="1"/>
          </p:cNvSpPr>
          <p:nvPr>
            <p:ph type="body" sz="quarter" idx="1"/>
          </p:nvPr>
        </p:nvSpPr>
        <p:spPr>
          <a:prstGeom prst="rect">
            <a:avLst/>
          </a:prstGeom>
        </p:spPr>
        <p:txBody>
          <a:bodyPr/>
          <a:lstStyle/>
          <a:p>
            <a:r>
              <a:t>Gebelik fizyolojisi gereği BAŞLIBAŞINA immünsüpresif bir süreç izler ve enfeksyonlara yatkınlık eya enfeksiyonun ağır geçirilmesi beklenir.</a:t>
            </a:r>
          </a:p>
        </p:txBody>
      </p:sp>
    </p:spTree>
    <p:extLst>
      <p:ext uri="{BB962C8B-B14F-4D97-AF65-F5344CB8AC3E}">
        <p14:creationId xmlns:p14="http://schemas.microsoft.com/office/powerpoint/2010/main" val="6117289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 name="Shape 268"/>
          <p:cNvSpPr>
            <a:spLocks noGrp="1" noRot="1" noChangeAspect="1"/>
          </p:cNvSpPr>
          <p:nvPr>
            <p:ph type="sldImg"/>
          </p:nvPr>
        </p:nvSpPr>
        <p:spPr>
          <a:prstGeom prst="rect">
            <a:avLst/>
          </a:prstGeom>
        </p:spPr>
        <p:txBody>
          <a:bodyPr/>
          <a:lstStyle/>
          <a:p>
            <a:endParaRPr/>
          </a:p>
        </p:txBody>
      </p:sp>
      <p:sp>
        <p:nvSpPr>
          <p:cNvPr id="269" name="Shape 269"/>
          <p:cNvSpPr>
            <a:spLocks noGrp="1"/>
          </p:cNvSpPr>
          <p:nvPr>
            <p:ph type="body" sz="quarter" idx="1"/>
          </p:nvPr>
        </p:nvSpPr>
        <p:spPr>
          <a:prstGeom prst="rect">
            <a:avLst/>
          </a:prstGeom>
        </p:spPr>
        <p:txBody>
          <a:bodyPr/>
          <a:lstStyle/>
          <a:p>
            <a:r>
              <a:t>İmmün süpresif etkilerin yanında yetersiz vitamin mineral ve protein enfelsonların ağır seyretmesine katkıda bulunur. </a:t>
            </a:r>
          </a:p>
        </p:txBody>
      </p:sp>
    </p:spTree>
    <p:extLst>
      <p:ext uri="{BB962C8B-B14F-4D97-AF65-F5344CB8AC3E}">
        <p14:creationId xmlns:p14="http://schemas.microsoft.com/office/powerpoint/2010/main" val="13247822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 name="Shape 277"/>
          <p:cNvSpPr>
            <a:spLocks noGrp="1" noRot="1" noChangeAspect="1"/>
          </p:cNvSpPr>
          <p:nvPr>
            <p:ph type="sldImg"/>
          </p:nvPr>
        </p:nvSpPr>
        <p:spPr>
          <a:prstGeom prst="rect">
            <a:avLst/>
          </a:prstGeom>
        </p:spPr>
        <p:txBody>
          <a:bodyPr/>
          <a:lstStyle/>
          <a:p>
            <a:endParaRPr/>
          </a:p>
        </p:txBody>
      </p:sp>
      <p:sp>
        <p:nvSpPr>
          <p:cNvPr id="278" name="Shape 278"/>
          <p:cNvSpPr>
            <a:spLocks noGrp="1"/>
          </p:cNvSpPr>
          <p:nvPr>
            <p:ph type="body" sz="quarter" idx="1"/>
          </p:nvPr>
        </p:nvSpPr>
        <p:spPr>
          <a:prstGeom prst="rect">
            <a:avLst/>
          </a:prstGeom>
        </p:spPr>
        <p:txBody>
          <a:bodyPr/>
          <a:lstStyle/>
          <a:p>
            <a:r>
              <a:t>Obez gebelk veya gestasyonel diyabet sözkonusu ise riskin çok arttığını düşünebiliriz</a:t>
            </a:r>
          </a:p>
        </p:txBody>
      </p:sp>
    </p:spTree>
    <p:extLst>
      <p:ext uri="{BB962C8B-B14F-4D97-AF65-F5344CB8AC3E}">
        <p14:creationId xmlns:p14="http://schemas.microsoft.com/office/powerpoint/2010/main" val="5054118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 name="Shape 282"/>
          <p:cNvSpPr>
            <a:spLocks noGrp="1" noRot="1" noChangeAspect="1"/>
          </p:cNvSpPr>
          <p:nvPr>
            <p:ph type="sldImg"/>
          </p:nvPr>
        </p:nvSpPr>
        <p:spPr>
          <a:prstGeom prst="rect">
            <a:avLst/>
          </a:prstGeom>
        </p:spPr>
        <p:txBody>
          <a:bodyPr/>
          <a:lstStyle/>
          <a:p>
            <a:endParaRPr/>
          </a:p>
        </p:txBody>
      </p:sp>
      <p:sp>
        <p:nvSpPr>
          <p:cNvPr id="283" name="Shape 283"/>
          <p:cNvSpPr>
            <a:spLocks noGrp="1"/>
          </p:cNvSpPr>
          <p:nvPr>
            <p:ph type="body" sz="quarter" idx="1"/>
          </p:nvPr>
        </p:nvSpPr>
        <p:spPr>
          <a:prstGeom prst="rect">
            <a:avLst/>
          </a:prstGeom>
        </p:spPr>
        <p:txBody>
          <a:bodyPr/>
          <a:lstStyle/>
          <a:p>
            <a:r>
              <a:t>Bunun sonunda sürprizolamyan bir sonuç bizi bekiyor  duygusal yeme atakları </a:t>
            </a:r>
          </a:p>
        </p:txBody>
      </p:sp>
    </p:spTree>
    <p:extLst>
      <p:ext uri="{BB962C8B-B14F-4D97-AF65-F5344CB8AC3E}">
        <p14:creationId xmlns:p14="http://schemas.microsoft.com/office/powerpoint/2010/main" val="11599626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 name="Shape 287"/>
          <p:cNvSpPr>
            <a:spLocks noGrp="1" noRot="1" noChangeAspect="1"/>
          </p:cNvSpPr>
          <p:nvPr>
            <p:ph type="sldImg"/>
          </p:nvPr>
        </p:nvSpPr>
        <p:spPr>
          <a:prstGeom prst="rect">
            <a:avLst/>
          </a:prstGeom>
        </p:spPr>
        <p:txBody>
          <a:bodyPr/>
          <a:lstStyle/>
          <a:p>
            <a:endParaRPr/>
          </a:p>
        </p:txBody>
      </p:sp>
      <p:sp>
        <p:nvSpPr>
          <p:cNvPr id="288" name="Shape 288"/>
          <p:cNvSpPr>
            <a:spLocks noGrp="1"/>
          </p:cNvSpPr>
          <p:nvPr>
            <p:ph type="body" sz="quarter" idx="1"/>
          </p:nvPr>
        </p:nvSpPr>
        <p:spPr>
          <a:prstGeom prst="rect">
            <a:avLst/>
          </a:prstGeom>
        </p:spPr>
        <p:txBody>
          <a:bodyPr/>
          <a:lstStyle/>
          <a:p>
            <a:r>
              <a:t>Bu urum dolaylı olarak sağlıklsız bir gebelik geçirmenin yolunu açıyır.</a:t>
            </a:r>
          </a:p>
        </p:txBody>
      </p:sp>
    </p:spTree>
    <p:extLst>
      <p:ext uri="{BB962C8B-B14F-4D97-AF65-F5344CB8AC3E}">
        <p14:creationId xmlns:p14="http://schemas.microsoft.com/office/powerpoint/2010/main" val="16859863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 name="Shape 293"/>
          <p:cNvSpPr>
            <a:spLocks noGrp="1" noRot="1" noChangeAspect="1"/>
          </p:cNvSpPr>
          <p:nvPr>
            <p:ph type="sldImg"/>
          </p:nvPr>
        </p:nvSpPr>
        <p:spPr>
          <a:prstGeom prst="rect">
            <a:avLst/>
          </a:prstGeom>
        </p:spPr>
        <p:txBody>
          <a:bodyPr/>
          <a:lstStyle/>
          <a:p>
            <a:endParaRPr/>
          </a:p>
        </p:txBody>
      </p:sp>
      <p:sp>
        <p:nvSpPr>
          <p:cNvPr id="294" name="Shape 294"/>
          <p:cNvSpPr>
            <a:spLocks noGrp="1"/>
          </p:cNvSpPr>
          <p:nvPr>
            <p:ph type="body" sz="quarter" idx="1"/>
          </p:nvPr>
        </p:nvSpPr>
        <p:spPr>
          <a:prstGeom prst="rect">
            <a:avLst/>
          </a:prstGeom>
        </p:spPr>
        <p:txBody>
          <a:bodyPr/>
          <a:lstStyle/>
          <a:p>
            <a:r>
              <a:t>O halde hedeflerimiz nedir .ana beslenme modelimiz ne olmalı</a:t>
            </a:r>
          </a:p>
        </p:txBody>
      </p:sp>
    </p:spTree>
    <p:extLst>
      <p:ext uri="{BB962C8B-B14F-4D97-AF65-F5344CB8AC3E}">
        <p14:creationId xmlns:p14="http://schemas.microsoft.com/office/powerpoint/2010/main" val="3264841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 name="Shape 299"/>
          <p:cNvSpPr>
            <a:spLocks noGrp="1" noRot="1" noChangeAspect="1"/>
          </p:cNvSpPr>
          <p:nvPr>
            <p:ph type="sldImg"/>
          </p:nvPr>
        </p:nvSpPr>
        <p:spPr>
          <a:prstGeom prst="rect">
            <a:avLst/>
          </a:prstGeom>
        </p:spPr>
        <p:txBody>
          <a:bodyPr/>
          <a:lstStyle/>
          <a:p>
            <a:endParaRPr/>
          </a:p>
        </p:txBody>
      </p:sp>
      <p:sp>
        <p:nvSpPr>
          <p:cNvPr id="300" name="Shape 300"/>
          <p:cNvSpPr>
            <a:spLocks noGrp="1"/>
          </p:cNvSpPr>
          <p:nvPr>
            <p:ph type="body" sz="quarter" idx="1"/>
          </p:nvPr>
        </p:nvSpPr>
        <p:spPr>
          <a:prstGeom prst="rect">
            <a:avLst/>
          </a:prstGeom>
        </p:spPr>
        <p:txBody>
          <a:bodyPr/>
          <a:lstStyle/>
          <a:p>
            <a:r>
              <a:t>Ana beslenme modelimiz. KRONİK İNFLAMASYONU AZALTAN ve bağışıklığı destekleyen BİR BSELNme  MODELİDİR </a:t>
            </a:r>
          </a:p>
        </p:txBody>
      </p:sp>
    </p:spTree>
    <p:extLst>
      <p:ext uri="{BB962C8B-B14F-4D97-AF65-F5344CB8AC3E}">
        <p14:creationId xmlns:p14="http://schemas.microsoft.com/office/powerpoint/2010/main" val="3982901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 name="Shape 394"/>
          <p:cNvSpPr>
            <a:spLocks noGrp="1" noRot="1" noChangeAspect="1"/>
          </p:cNvSpPr>
          <p:nvPr>
            <p:ph type="sldImg"/>
          </p:nvPr>
        </p:nvSpPr>
        <p:spPr>
          <a:prstGeom prst="rect">
            <a:avLst/>
          </a:prstGeom>
        </p:spPr>
        <p:txBody>
          <a:bodyPr/>
          <a:lstStyle/>
          <a:p>
            <a:endParaRPr/>
          </a:p>
        </p:txBody>
      </p:sp>
      <p:sp>
        <p:nvSpPr>
          <p:cNvPr id="395" name="Shape 395"/>
          <p:cNvSpPr>
            <a:spLocks noGrp="1"/>
          </p:cNvSpPr>
          <p:nvPr>
            <p:ph type="body" sz="quarter" idx="1"/>
          </p:nvPr>
        </p:nvSpPr>
        <p:spPr>
          <a:prstGeom prst="rect">
            <a:avLst/>
          </a:prstGeom>
        </p:spPr>
        <p:txBody>
          <a:bodyPr/>
          <a:lstStyle/>
          <a:p>
            <a:r>
              <a:t>Sadece hastaların değil herlesin sağlıklı beslenmeyi öemseyeceği bir toplum olma yolunda en önemli  destekçilerimz siz hekimlersiniz. Üzriizdeki bu sorumluluğu paylaşmak dileğiyle.beni sabırla dinledğiniz çok teşekkür ediyorum.</a:t>
            </a:r>
          </a:p>
        </p:txBody>
      </p:sp>
    </p:spTree>
    <p:extLst>
      <p:ext uri="{BB962C8B-B14F-4D97-AF65-F5344CB8AC3E}">
        <p14:creationId xmlns:p14="http://schemas.microsoft.com/office/powerpoint/2010/main" val="15387029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e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e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e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Contents slide layout">
    <p:spTree>
      <p:nvGrpSpPr>
        <p:cNvPr id="1" name=""/>
        <p:cNvGrpSpPr/>
        <p:nvPr/>
      </p:nvGrpSpPr>
      <p:grpSpPr>
        <a:xfrm>
          <a:off x="0" y="0"/>
          <a:ext cx="0" cy="0"/>
          <a:chOff x="0" y="0"/>
          <a:chExt cx="0" cy="0"/>
        </a:xfrm>
      </p:grpSpPr>
      <p:sp>
        <p:nvSpPr>
          <p:cNvPr id="11" name="Gövde Düzeyi Bir…"/>
          <p:cNvSpPr txBox="1">
            <a:spLocks noGrp="1"/>
          </p:cNvSpPr>
          <p:nvPr>
            <p:ph type="body" sz="quarter" idx="1" hasCustomPrompt="1"/>
          </p:nvPr>
        </p:nvSpPr>
        <p:spPr>
          <a:prstGeom prst="rect">
            <a:avLst/>
          </a:prstGeom>
        </p:spPr>
        <p:txBody>
          <a:bodyPr/>
          <a:lstStyle/>
          <a:p>
            <a:r>
              <a:t>BASIC LAYOUT</a:t>
            </a:r>
          </a:p>
          <a:p>
            <a:pPr lvl="1"/>
            <a:endParaRPr/>
          </a:p>
          <a:p>
            <a:pPr lvl="2"/>
            <a:endParaRPr/>
          </a:p>
          <a:p>
            <a:pPr lvl="3"/>
            <a:endParaRPr/>
          </a:p>
          <a:p>
            <a:pPr lvl="4"/>
            <a:endParaRPr/>
          </a:p>
        </p:txBody>
      </p:sp>
      <p:sp>
        <p:nvSpPr>
          <p:cNvPr id="12" name="Slayt Numarası"/>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2_Contents slide layout">
    <p:spTree>
      <p:nvGrpSpPr>
        <p:cNvPr id="1" name=""/>
        <p:cNvGrpSpPr/>
        <p:nvPr/>
      </p:nvGrpSpPr>
      <p:grpSpPr>
        <a:xfrm>
          <a:off x="0" y="0"/>
          <a:ext cx="0" cy="0"/>
          <a:chOff x="0" y="0"/>
          <a:chExt cx="0" cy="0"/>
        </a:xfrm>
      </p:grpSpPr>
      <p:sp>
        <p:nvSpPr>
          <p:cNvPr id="19" name="Slayt Numarası"/>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3_Agenda slide layout">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6" name="Slayt Numarası"/>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4_Taam slide layout">
    <p:spTree>
      <p:nvGrpSpPr>
        <p:cNvPr id="1" name=""/>
        <p:cNvGrpSpPr/>
        <p:nvPr/>
      </p:nvGrpSpPr>
      <p:grpSpPr>
        <a:xfrm>
          <a:off x="0" y="0"/>
          <a:ext cx="0" cy="0"/>
          <a:chOff x="0" y="0"/>
          <a:chExt cx="0" cy="0"/>
        </a:xfrm>
      </p:grpSpPr>
      <p:sp>
        <p:nvSpPr>
          <p:cNvPr id="33" name="Gövde Düzeyi Bir…"/>
          <p:cNvSpPr txBox="1">
            <a:spLocks noGrp="1"/>
          </p:cNvSpPr>
          <p:nvPr>
            <p:ph type="body" sz="quarter" idx="1" hasCustomPrompt="1"/>
          </p:nvPr>
        </p:nvSpPr>
        <p:spPr>
          <a:prstGeom prst="rect">
            <a:avLst/>
          </a:prstGeom>
        </p:spPr>
        <p:txBody>
          <a:bodyPr/>
          <a:lstStyle/>
          <a:p>
            <a:r>
              <a:t>Our Team LAYOUT</a:t>
            </a:r>
          </a:p>
          <a:p>
            <a:pPr lvl="1"/>
            <a:endParaRPr/>
          </a:p>
          <a:p>
            <a:pPr lvl="2"/>
            <a:endParaRPr/>
          </a:p>
          <a:p>
            <a:pPr lvl="3"/>
            <a:endParaRPr/>
          </a:p>
          <a:p>
            <a:pPr lvl="4"/>
            <a:endParaRPr/>
          </a:p>
        </p:txBody>
      </p:sp>
      <p:sp>
        <p:nvSpPr>
          <p:cNvPr id="34" name="Picture Placeholder 2"/>
          <p:cNvSpPr>
            <a:spLocks noGrp="1"/>
          </p:cNvSpPr>
          <p:nvPr>
            <p:ph type="pic" sz="quarter" idx="21"/>
          </p:nvPr>
        </p:nvSpPr>
        <p:spPr>
          <a:xfrm>
            <a:off x="739740" y="1724198"/>
            <a:ext cx="3637054" cy="4491667"/>
          </a:xfrm>
          <a:prstGeom prst="rect">
            <a:avLst/>
          </a:prstGeom>
        </p:spPr>
        <p:txBody>
          <a:bodyPr lIns="91439" tIns="45719" rIns="91439" bIns="45719" anchor="t">
            <a:noAutofit/>
          </a:bodyPr>
          <a:lstStyle/>
          <a:p>
            <a:endParaRPr/>
          </a:p>
        </p:txBody>
      </p:sp>
      <p:sp>
        <p:nvSpPr>
          <p:cNvPr id="35" name="Slayt Numarası"/>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5_Contents slide layout">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42" name="Slayt Numarası"/>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7_Contents slide layout">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49" name="Slayt Numarası"/>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8_Contents slide layout">
    <p:spTree>
      <p:nvGrpSpPr>
        <p:cNvPr id="1" name=""/>
        <p:cNvGrpSpPr/>
        <p:nvPr/>
      </p:nvGrpSpPr>
      <p:grpSpPr>
        <a:xfrm>
          <a:off x="0" y="0"/>
          <a:ext cx="0" cy="0"/>
          <a:chOff x="0" y="0"/>
          <a:chExt cx="0" cy="0"/>
        </a:xfrm>
      </p:grpSpPr>
      <p:sp>
        <p:nvSpPr>
          <p:cNvPr id="56" name="Picture Placeholder 8"/>
          <p:cNvSpPr>
            <a:spLocks noGrp="1"/>
          </p:cNvSpPr>
          <p:nvPr>
            <p:ph type="pic" idx="21"/>
          </p:nvPr>
        </p:nvSpPr>
        <p:spPr>
          <a:xfrm>
            <a:off x="457330" y="421272"/>
            <a:ext cx="6015458" cy="6015457"/>
          </a:xfrm>
          <a:prstGeom prst="rect">
            <a:avLst/>
          </a:prstGeom>
        </p:spPr>
        <p:txBody>
          <a:bodyPr lIns="91439" tIns="45719" rIns="91439" bIns="45719" anchor="t">
            <a:noAutofit/>
          </a:bodyPr>
          <a:lstStyle/>
          <a:p>
            <a:endParaRPr/>
          </a:p>
        </p:txBody>
      </p:sp>
      <p:sp>
        <p:nvSpPr>
          <p:cNvPr id="57" name="Slayt Numarası"/>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9_Contents slide layout">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64" name="Slayt Numarası"/>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10_Contents slide layout">
    <p:spTree>
      <p:nvGrpSpPr>
        <p:cNvPr id="1" name=""/>
        <p:cNvGrpSpPr/>
        <p:nvPr/>
      </p:nvGrpSpPr>
      <p:grpSpPr>
        <a:xfrm>
          <a:off x="0" y="0"/>
          <a:ext cx="0" cy="0"/>
          <a:chOff x="0" y="0"/>
          <a:chExt cx="0" cy="0"/>
        </a:xfrm>
      </p:grpSpPr>
      <p:sp>
        <p:nvSpPr>
          <p:cNvPr id="71" name="Picture Placeholder 3"/>
          <p:cNvSpPr>
            <a:spLocks noGrp="1"/>
          </p:cNvSpPr>
          <p:nvPr>
            <p:ph type="pic" sz="half" idx="21"/>
          </p:nvPr>
        </p:nvSpPr>
        <p:spPr>
          <a:xfrm>
            <a:off x="2121746" y="0"/>
            <a:ext cx="7948508" cy="3974254"/>
          </a:xfrm>
          <a:prstGeom prst="rect">
            <a:avLst/>
          </a:prstGeom>
        </p:spPr>
        <p:txBody>
          <a:bodyPr lIns="91439" tIns="45719" rIns="91439" bIns="45719" anchor="t">
            <a:noAutofit/>
          </a:bodyPr>
          <a:lstStyle/>
          <a:p>
            <a:endParaRPr/>
          </a:p>
        </p:txBody>
      </p:sp>
      <p:sp>
        <p:nvSpPr>
          <p:cNvPr id="72" name="Slayt Numarası"/>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11_Contents slide layout">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79" name="Slayt Numarası"/>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12_Contents slide layout">
    <p:spTree>
      <p:nvGrpSpPr>
        <p:cNvPr id="1" name=""/>
        <p:cNvGrpSpPr/>
        <p:nvPr/>
      </p:nvGrpSpPr>
      <p:grpSpPr>
        <a:xfrm>
          <a:off x="0" y="0"/>
          <a:ext cx="0" cy="0"/>
          <a:chOff x="0" y="0"/>
          <a:chExt cx="0" cy="0"/>
        </a:xfrm>
      </p:grpSpPr>
      <p:sp>
        <p:nvSpPr>
          <p:cNvPr id="86" name="Picture Placeholder 3"/>
          <p:cNvSpPr>
            <a:spLocks noGrp="1"/>
          </p:cNvSpPr>
          <p:nvPr>
            <p:ph type="pic" idx="21"/>
          </p:nvPr>
        </p:nvSpPr>
        <p:spPr>
          <a:xfrm>
            <a:off x="2346462" y="0"/>
            <a:ext cx="9486856" cy="4547240"/>
          </a:xfrm>
          <a:prstGeom prst="rect">
            <a:avLst/>
          </a:prstGeom>
        </p:spPr>
        <p:txBody>
          <a:bodyPr lIns="91439" tIns="45719" rIns="91439" bIns="45719" anchor="t">
            <a:noAutofit/>
          </a:bodyPr>
          <a:lstStyle/>
          <a:p>
            <a:endParaRPr/>
          </a:p>
        </p:txBody>
      </p:sp>
      <p:sp>
        <p:nvSpPr>
          <p:cNvPr id="87" name="Slayt Numarası"/>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13_Contents slide layout">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94" name="Slayt Numarası"/>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14_Contents slide layout">
    <p:spTree>
      <p:nvGrpSpPr>
        <p:cNvPr id="1" name=""/>
        <p:cNvGrpSpPr/>
        <p:nvPr/>
      </p:nvGrpSpPr>
      <p:grpSpPr>
        <a:xfrm>
          <a:off x="0" y="0"/>
          <a:ext cx="0" cy="0"/>
          <a:chOff x="0" y="0"/>
          <a:chExt cx="0" cy="0"/>
        </a:xfrm>
      </p:grpSpPr>
      <p:sp>
        <p:nvSpPr>
          <p:cNvPr id="101" name="Oval 21"/>
          <p:cNvSpPr/>
          <p:nvPr/>
        </p:nvSpPr>
        <p:spPr>
          <a:xfrm>
            <a:off x="643993" y="5817615"/>
            <a:ext cx="5984807" cy="606239"/>
          </a:xfrm>
          <a:prstGeom prst="ellipse">
            <a:avLst/>
          </a:prstGeom>
          <a:solidFill>
            <a:srgbClr val="808080"/>
          </a:solidFill>
          <a:ln w="12700">
            <a:miter lim="400000"/>
          </a:ln>
        </p:spPr>
        <p:txBody>
          <a:bodyPr lIns="45718" tIns="45718" rIns="45718" bIns="45718" anchor="ctr"/>
          <a:lstStyle/>
          <a:p>
            <a:pPr algn="ctr">
              <a:defRPr sz="2700">
                <a:solidFill>
                  <a:srgbClr val="FFFFFF"/>
                </a:solidFill>
                <a:latin typeface="Arial"/>
                <a:ea typeface="Arial"/>
                <a:cs typeface="Arial"/>
                <a:sym typeface="Arial"/>
              </a:defRPr>
            </a:pPr>
            <a:endParaRPr/>
          </a:p>
        </p:txBody>
      </p:sp>
      <p:grpSp>
        <p:nvGrpSpPr>
          <p:cNvPr id="114" name="Group 8"/>
          <p:cNvGrpSpPr/>
          <p:nvPr/>
        </p:nvGrpSpPr>
        <p:grpSpPr>
          <a:xfrm>
            <a:off x="755820" y="2902785"/>
            <a:ext cx="5858081" cy="3222510"/>
            <a:chOff x="0" y="0"/>
            <a:chExt cx="5858080" cy="3222508"/>
          </a:xfrm>
        </p:grpSpPr>
        <p:sp>
          <p:nvSpPr>
            <p:cNvPr id="102" name="Freeform: Shape 9"/>
            <p:cNvSpPr/>
            <p:nvPr/>
          </p:nvSpPr>
          <p:spPr>
            <a:xfrm>
              <a:off x="33512" y="3054948"/>
              <a:ext cx="5787524" cy="167561"/>
            </a:xfrm>
            <a:custGeom>
              <a:avLst/>
              <a:gdLst/>
              <a:ahLst/>
              <a:cxnLst>
                <a:cxn ang="0">
                  <a:pos x="wd2" y="hd2"/>
                </a:cxn>
                <a:cxn ang="5400000">
                  <a:pos x="wd2" y="hd2"/>
                </a:cxn>
                <a:cxn ang="10800000">
                  <a:pos x="wd2" y="hd2"/>
                </a:cxn>
                <a:cxn ang="16200000">
                  <a:pos x="wd2" y="hd2"/>
                </a:cxn>
              </a:cxnLst>
              <a:rect l="0" t="0" r="r" b="b"/>
              <a:pathLst>
                <a:path w="21600" h="21600" extrusionOk="0">
                  <a:moveTo>
                    <a:pt x="20987" y="21600"/>
                  </a:moveTo>
                  <a:cubicBezTo>
                    <a:pt x="20987" y="21600"/>
                    <a:pt x="21425" y="19872"/>
                    <a:pt x="21600" y="6912"/>
                  </a:cubicBezTo>
                  <a:cubicBezTo>
                    <a:pt x="21600" y="3024"/>
                    <a:pt x="21512" y="0"/>
                    <a:pt x="21400" y="0"/>
                  </a:cubicBezTo>
                  <a:lnTo>
                    <a:pt x="488" y="2592"/>
                  </a:lnTo>
                  <a:lnTo>
                    <a:pt x="213" y="2592"/>
                  </a:lnTo>
                  <a:cubicBezTo>
                    <a:pt x="100" y="2592"/>
                    <a:pt x="0" y="5184"/>
                    <a:pt x="0" y="8640"/>
                  </a:cubicBezTo>
                  <a:cubicBezTo>
                    <a:pt x="138" y="17280"/>
                    <a:pt x="438" y="20304"/>
                    <a:pt x="575" y="21168"/>
                  </a:cubicBezTo>
                  <a:lnTo>
                    <a:pt x="588" y="21600"/>
                  </a:lnTo>
                  <a:cubicBezTo>
                    <a:pt x="588" y="21600"/>
                    <a:pt x="588" y="21600"/>
                    <a:pt x="588" y="21600"/>
                  </a:cubicBezTo>
                  <a:lnTo>
                    <a:pt x="650" y="21600"/>
                  </a:lnTo>
                </a:path>
              </a:pathLst>
            </a:custGeom>
            <a:solidFill>
              <a:srgbClr val="5F6767"/>
            </a:solidFill>
            <a:ln w="12700" cap="flat">
              <a:noFill/>
              <a:miter lim="400000"/>
            </a:ln>
            <a:effectLst/>
          </p:spPr>
          <p:txBody>
            <a:bodyPr wrap="square" lIns="45718" tIns="45718" rIns="45718" bIns="45718" numCol="1" anchor="ctr">
              <a:noAutofit/>
            </a:bodyPr>
            <a:lstStyle/>
            <a:p>
              <a:pPr>
                <a:defRPr>
                  <a:latin typeface="Arial"/>
                  <a:ea typeface="Arial"/>
                  <a:cs typeface="Arial"/>
                  <a:sym typeface="Arial"/>
                </a:defRPr>
              </a:pPr>
              <a:endParaRPr/>
            </a:p>
          </p:txBody>
        </p:sp>
        <p:sp>
          <p:nvSpPr>
            <p:cNvPr id="103" name="Freeform: Shape 10"/>
            <p:cNvSpPr/>
            <p:nvPr/>
          </p:nvSpPr>
          <p:spPr>
            <a:xfrm>
              <a:off x="636727" y="15405"/>
              <a:ext cx="4587795" cy="2975870"/>
            </a:xfrm>
            <a:custGeom>
              <a:avLst/>
              <a:gdLst/>
              <a:ahLst/>
              <a:cxnLst>
                <a:cxn ang="0">
                  <a:pos x="wd2" y="hd2"/>
                </a:cxn>
                <a:cxn ang="5400000">
                  <a:pos x="wd2" y="hd2"/>
                </a:cxn>
                <a:cxn ang="10800000">
                  <a:pos x="wd2" y="hd2"/>
                </a:cxn>
                <a:cxn ang="16200000">
                  <a:pos x="wd2" y="hd2"/>
                </a:cxn>
              </a:cxnLst>
              <a:rect l="0" t="0" r="r" b="b"/>
              <a:pathLst>
                <a:path w="21600" h="21600" extrusionOk="0">
                  <a:moveTo>
                    <a:pt x="21600" y="20603"/>
                  </a:moveTo>
                  <a:cubicBezTo>
                    <a:pt x="21600" y="21138"/>
                    <a:pt x="21379" y="21600"/>
                    <a:pt x="21111" y="21600"/>
                  </a:cubicBezTo>
                  <a:lnTo>
                    <a:pt x="489" y="21600"/>
                  </a:lnTo>
                  <a:cubicBezTo>
                    <a:pt x="221" y="21600"/>
                    <a:pt x="0" y="21162"/>
                    <a:pt x="0" y="20603"/>
                  </a:cubicBezTo>
                  <a:lnTo>
                    <a:pt x="0" y="997"/>
                  </a:lnTo>
                  <a:cubicBezTo>
                    <a:pt x="0" y="462"/>
                    <a:pt x="221" y="0"/>
                    <a:pt x="489" y="0"/>
                  </a:cubicBezTo>
                  <a:lnTo>
                    <a:pt x="21111" y="0"/>
                  </a:lnTo>
                  <a:cubicBezTo>
                    <a:pt x="21379" y="0"/>
                    <a:pt x="21600" y="438"/>
                    <a:pt x="21600" y="997"/>
                  </a:cubicBezTo>
                  <a:lnTo>
                    <a:pt x="21600" y="20603"/>
                  </a:lnTo>
                  <a:close/>
                </a:path>
              </a:pathLst>
            </a:custGeom>
            <a:solidFill>
              <a:srgbClr val="000000"/>
            </a:solidFill>
            <a:ln w="12700" cap="flat">
              <a:noFill/>
              <a:miter lim="400000"/>
            </a:ln>
            <a:effectLst/>
          </p:spPr>
          <p:txBody>
            <a:bodyPr wrap="square" lIns="45718" tIns="45718" rIns="45718" bIns="45718" numCol="1" anchor="ctr">
              <a:noAutofit/>
            </a:bodyPr>
            <a:lstStyle/>
            <a:p>
              <a:pPr>
                <a:defRPr>
                  <a:latin typeface="Arial"/>
                  <a:ea typeface="Arial"/>
                  <a:cs typeface="Arial"/>
                  <a:sym typeface="Arial"/>
                </a:defRPr>
              </a:pPr>
              <a:endParaRPr/>
            </a:p>
          </p:txBody>
        </p:sp>
        <p:sp>
          <p:nvSpPr>
            <p:cNvPr id="104" name="Freeform: Shape 11"/>
            <p:cNvSpPr/>
            <p:nvPr/>
          </p:nvSpPr>
          <p:spPr>
            <a:xfrm>
              <a:off x="834450" y="199723"/>
              <a:ext cx="4185650" cy="2543564"/>
            </a:xfrm>
            <a:prstGeom prst="rect">
              <a:avLst/>
            </a:prstGeom>
            <a:solidFill>
              <a:srgbClr val="F2F2F2"/>
            </a:solidFill>
            <a:ln w="12700" cap="flat">
              <a:noFill/>
              <a:miter lim="400000"/>
            </a:ln>
            <a:effectLst/>
          </p:spPr>
          <p:txBody>
            <a:bodyPr wrap="square" lIns="45718" tIns="45718" rIns="45718" bIns="45718" numCol="1" anchor="ctr">
              <a:noAutofit/>
            </a:bodyPr>
            <a:lstStyle/>
            <a:p>
              <a:pPr>
                <a:defRPr>
                  <a:latin typeface="Arial"/>
                  <a:ea typeface="Arial"/>
                  <a:cs typeface="Arial"/>
                  <a:sym typeface="Arial"/>
                </a:defRPr>
              </a:pPr>
              <a:endParaRPr/>
            </a:p>
          </p:txBody>
        </p:sp>
        <p:sp>
          <p:nvSpPr>
            <p:cNvPr id="105" name="Freeform: Shape 12"/>
            <p:cNvSpPr/>
            <p:nvPr/>
          </p:nvSpPr>
          <p:spPr>
            <a:xfrm>
              <a:off x="0" y="2914196"/>
              <a:ext cx="5858081" cy="199193"/>
            </a:xfrm>
            <a:custGeom>
              <a:avLst/>
              <a:gdLst/>
              <a:ahLst/>
              <a:cxnLst>
                <a:cxn ang="0">
                  <a:pos x="wd2" y="hd2"/>
                </a:cxn>
                <a:cxn ang="5400000">
                  <a:pos x="wd2" y="hd2"/>
                </a:cxn>
                <a:cxn ang="10800000">
                  <a:pos x="wd2" y="hd2"/>
                </a:cxn>
                <a:cxn ang="16200000">
                  <a:pos x="wd2" y="hd2"/>
                </a:cxn>
              </a:cxnLst>
              <a:rect l="0" t="0" r="r" b="b"/>
              <a:pathLst>
                <a:path w="21576" h="21398" extrusionOk="0">
                  <a:moveTo>
                    <a:pt x="555" y="0"/>
                  </a:moveTo>
                  <a:lnTo>
                    <a:pt x="21032" y="0"/>
                  </a:lnTo>
                  <a:cubicBezTo>
                    <a:pt x="21328" y="0"/>
                    <a:pt x="21575" y="7200"/>
                    <a:pt x="21575" y="15840"/>
                  </a:cubicBezTo>
                  <a:lnTo>
                    <a:pt x="21575" y="19080"/>
                  </a:lnTo>
                  <a:cubicBezTo>
                    <a:pt x="21575" y="19080"/>
                    <a:pt x="21600" y="21600"/>
                    <a:pt x="21378" y="20880"/>
                  </a:cubicBezTo>
                  <a:cubicBezTo>
                    <a:pt x="21365" y="20880"/>
                    <a:pt x="21353" y="20880"/>
                    <a:pt x="21341" y="20880"/>
                  </a:cubicBezTo>
                  <a:lnTo>
                    <a:pt x="284" y="20880"/>
                  </a:lnTo>
                  <a:cubicBezTo>
                    <a:pt x="247" y="20880"/>
                    <a:pt x="222" y="20880"/>
                    <a:pt x="185" y="21240"/>
                  </a:cubicBezTo>
                  <a:cubicBezTo>
                    <a:pt x="123" y="21600"/>
                    <a:pt x="12" y="21600"/>
                    <a:pt x="0" y="18360"/>
                  </a:cubicBezTo>
                  <a:lnTo>
                    <a:pt x="0" y="15480"/>
                  </a:lnTo>
                  <a:cubicBezTo>
                    <a:pt x="12" y="6840"/>
                    <a:pt x="247" y="0"/>
                    <a:pt x="555" y="0"/>
                  </a:cubicBezTo>
                  <a:close/>
                </a:path>
              </a:pathLst>
            </a:custGeom>
            <a:solidFill>
              <a:srgbClr val="CCCCCC"/>
            </a:solidFill>
            <a:ln w="12700" cap="flat">
              <a:noFill/>
              <a:miter lim="400000"/>
            </a:ln>
            <a:effectLst/>
          </p:spPr>
          <p:txBody>
            <a:bodyPr wrap="square" lIns="45718" tIns="45718" rIns="45718" bIns="45718" numCol="1" anchor="ctr">
              <a:noAutofit/>
            </a:bodyPr>
            <a:lstStyle/>
            <a:p>
              <a:pPr>
                <a:defRPr>
                  <a:latin typeface="Arial"/>
                  <a:ea typeface="Arial"/>
                  <a:cs typeface="Arial"/>
                  <a:sym typeface="Arial"/>
                </a:defRPr>
              </a:pPr>
              <a:endParaRPr/>
            </a:p>
          </p:txBody>
        </p:sp>
        <p:sp>
          <p:nvSpPr>
            <p:cNvPr id="106" name="Freeform: Shape 13"/>
            <p:cNvSpPr/>
            <p:nvPr/>
          </p:nvSpPr>
          <p:spPr>
            <a:xfrm>
              <a:off x="2517101" y="2914829"/>
              <a:ext cx="824988" cy="93836"/>
            </a:xfrm>
            <a:custGeom>
              <a:avLst/>
              <a:gdLst/>
              <a:ahLst/>
              <a:cxnLst>
                <a:cxn ang="0">
                  <a:pos x="wd2" y="hd2"/>
                </a:cxn>
                <a:cxn ang="5400000">
                  <a:pos x="wd2" y="hd2"/>
                </a:cxn>
                <a:cxn ang="10800000">
                  <a:pos x="wd2" y="hd2"/>
                </a:cxn>
                <a:cxn ang="16200000">
                  <a:pos x="wd2" y="hd2"/>
                </a:cxn>
              </a:cxnLst>
              <a:rect l="0" t="0" r="r" b="b"/>
              <a:pathLst>
                <a:path w="20997" h="21600" extrusionOk="0">
                  <a:moveTo>
                    <a:pt x="19182" y="20828"/>
                  </a:moveTo>
                  <a:lnTo>
                    <a:pt x="19267" y="20828"/>
                  </a:lnTo>
                  <a:lnTo>
                    <a:pt x="19496" y="20901"/>
                  </a:lnTo>
                  <a:lnTo>
                    <a:pt x="19459" y="20949"/>
                  </a:lnTo>
                  <a:cubicBezTo>
                    <a:pt x="19294" y="21021"/>
                    <a:pt x="19182" y="20828"/>
                    <a:pt x="19182" y="20828"/>
                  </a:cubicBezTo>
                  <a:close/>
                  <a:moveTo>
                    <a:pt x="1100" y="20057"/>
                  </a:moveTo>
                  <a:cubicBezTo>
                    <a:pt x="1271" y="20828"/>
                    <a:pt x="1356" y="20828"/>
                    <a:pt x="1527" y="20828"/>
                  </a:cubicBezTo>
                  <a:lnTo>
                    <a:pt x="1356" y="20828"/>
                  </a:lnTo>
                  <a:cubicBezTo>
                    <a:pt x="1271" y="20828"/>
                    <a:pt x="1185" y="20828"/>
                    <a:pt x="1100" y="20057"/>
                  </a:cubicBezTo>
                  <a:close/>
                  <a:moveTo>
                    <a:pt x="20802" y="0"/>
                  </a:moveTo>
                  <a:lnTo>
                    <a:pt x="20973" y="0"/>
                  </a:lnTo>
                  <a:cubicBezTo>
                    <a:pt x="21165" y="17935"/>
                    <a:pt x="20158" y="20684"/>
                    <a:pt x="19606" y="20937"/>
                  </a:cubicBezTo>
                  <a:lnTo>
                    <a:pt x="19496" y="20901"/>
                  </a:lnTo>
                  <a:lnTo>
                    <a:pt x="19740" y="20584"/>
                  </a:lnTo>
                  <a:cubicBezTo>
                    <a:pt x="20249" y="19454"/>
                    <a:pt x="20909" y="15235"/>
                    <a:pt x="20802" y="771"/>
                  </a:cubicBezTo>
                  <a:close/>
                  <a:moveTo>
                    <a:pt x="77" y="0"/>
                  </a:moveTo>
                  <a:lnTo>
                    <a:pt x="247" y="771"/>
                  </a:lnTo>
                  <a:cubicBezTo>
                    <a:pt x="247" y="771"/>
                    <a:pt x="-264" y="16971"/>
                    <a:pt x="1186" y="21600"/>
                  </a:cubicBezTo>
                  <a:cubicBezTo>
                    <a:pt x="-435" y="17742"/>
                    <a:pt x="77" y="0"/>
                    <a:pt x="77" y="0"/>
                  </a:cubicBezTo>
                  <a:close/>
                </a:path>
              </a:pathLst>
            </a:custGeom>
            <a:solidFill>
              <a:srgbClr val="4D4D4D"/>
            </a:solidFill>
            <a:ln w="12700" cap="flat">
              <a:noFill/>
              <a:miter lim="400000"/>
            </a:ln>
            <a:effectLst/>
          </p:spPr>
          <p:txBody>
            <a:bodyPr wrap="square" lIns="45718" tIns="45718" rIns="45718" bIns="45718" numCol="1" anchor="ctr">
              <a:noAutofit/>
            </a:bodyPr>
            <a:lstStyle/>
            <a:p>
              <a:pPr>
                <a:defRPr>
                  <a:latin typeface="Arial"/>
                  <a:ea typeface="Arial"/>
                  <a:cs typeface="Arial"/>
                  <a:sym typeface="Arial"/>
                </a:defRPr>
              </a:pPr>
              <a:endParaRPr/>
            </a:p>
          </p:txBody>
        </p:sp>
        <p:grpSp>
          <p:nvGrpSpPr>
            <p:cNvPr id="109" name="Group 14"/>
            <p:cNvGrpSpPr/>
            <p:nvPr/>
          </p:nvGrpSpPr>
          <p:grpSpPr>
            <a:xfrm>
              <a:off x="255288" y="3000440"/>
              <a:ext cx="211010" cy="58749"/>
              <a:chOff x="0" y="0"/>
              <a:chExt cx="211009" cy="58748"/>
            </a:xfrm>
          </p:grpSpPr>
          <p:sp>
            <p:nvSpPr>
              <p:cNvPr id="107" name="Rectangle: Rounded Corners 19"/>
              <p:cNvSpPr/>
              <p:nvPr/>
            </p:nvSpPr>
            <p:spPr>
              <a:xfrm>
                <a:off x="0" y="0"/>
                <a:ext cx="211010" cy="58749"/>
              </a:xfrm>
              <a:prstGeom prst="roundRect">
                <a:avLst>
                  <a:gd name="adj" fmla="val 28154"/>
                </a:avLst>
              </a:prstGeom>
              <a:solidFill>
                <a:srgbClr val="BFBFBF"/>
              </a:solidFill>
              <a:ln w="12700" cap="flat">
                <a:noFill/>
                <a:miter lim="400000"/>
              </a:ln>
              <a:effectLst/>
            </p:spPr>
            <p:txBody>
              <a:bodyPr wrap="square" lIns="45718" tIns="45718" rIns="45718" bIns="45718" numCol="1" anchor="ctr">
                <a:noAutofit/>
              </a:bodyPr>
              <a:lstStyle/>
              <a:p>
                <a:pPr algn="ctr">
                  <a:defRPr>
                    <a:solidFill>
                      <a:srgbClr val="FFFFFF"/>
                    </a:solidFill>
                    <a:latin typeface="Arial"/>
                    <a:ea typeface="Arial"/>
                    <a:cs typeface="Arial"/>
                    <a:sym typeface="Arial"/>
                  </a:defRPr>
                </a:pPr>
                <a:endParaRPr/>
              </a:p>
            </p:txBody>
          </p:sp>
          <p:sp>
            <p:nvSpPr>
              <p:cNvPr id="108" name="Rectangle: Rounded Corners 20"/>
              <p:cNvSpPr/>
              <p:nvPr/>
            </p:nvSpPr>
            <p:spPr>
              <a:xfrm>
                <a:off x="47642" y="14582"/>
                <a:ext cx="115723" cy="28178"/>
              </a:xfrm>
              <a:prstGeom prst="roundRect">
                <a:avLst>
                  <a:gd name="adj" fmla="val 28154"/>
                </a:avLst>
              </a:prstGeom>
              <a:solidFill>
                <a:srgbClr val="595959"/>
              </a:solidFill>
              <a:ln w="12700" cap="flat">
                <a:noFill/>
                <a:miter lim="400000"/>
              </a:ln>
              <a:effectLst/>
            </p:spPr>
            <p:txBody>
              <a:bodyPr wrap="square" lIns="45718" tIns="45718" rIns="45718" bIns="45718" numCol="1" anchor="ctr">
                <a:noAutofit/>
              </a:bodyPr>
              <a:lstStyle/>
              <a:p>
                <a:pPr algn="ctr">
                  <a:defRPr>
                    <a:solidFill>
                      <a:srgbClr val="FFFFFF"/>
                    </a:solidFill>
                    <a:latin typeface="Arial"/>
                    <a:ea typeface="Arial"/>
                    <a:cs typeface="Arial"/>
                    <a:sym typeface="Arial"/>
                  </a:defRPr>
                </a:pPr>
                <a:endParaRPr/>
              </a:p>
            </p:txBody>
          </p:sp>
        </p:grpSp>
        <p:grpSp>
          <p:nvGrpSpPr>
            <p:cNvPr id="112" name="Group 15"/>
            <p:cNvGrpSpPr/>
            <p:nvPr/>
          </p:nvGrpSpPr>
          <p:grpSpPr>
            <a:xfrm>
              <a:off x="5278270" y="2999738"/>
              <a:ext cx="451643" cy="58748"/>
              <a:chOff x="0" y="0"/>
              <a:chExt cx="451641" cy="58747"/>
            </a:xfrm>
          </p:grpSpPr>
          <p:sp>
            <p:nvSpPr>
              <p:cNvPr id="110" name="Rectangle: Rounded Corners 17"/>
              <p:cNvSpPr/>
              <p:nvPr/>
            </p:nvSpPr>
            <p:spPr>
              <a:xfrm>
                <a:off x="-1" y="0"/>
                <a:ext cx="451643" cy="58748"/>
              </a:xfrm>
              <a:prstGeom prst="roundRect">
                <a:avLst>
                  <a:gd name="adj" fmla="val 28154"/>
                </a:avLst>
              </a:prstGeom>
              <a:solidFill>
                <a:srgbClr val="BFBFBF"/>
              </a:solidFill>
              <a:ln w="12700" cap="flat">
                <a:noFill/>
                <a:miter lim="400000"/>
              </a:ln>
              <a:effectLst/>
            </p:spPr>
            <p:txBody>
              <a:bodyPr wrap="square" lIns="45718" tIns="45718" rIns="45718" bIns="45718" numCol="1" anchor="ctr">
                <a:noAutofit/>
              </a:bodyPr>
              <a:lstStyle/>
              <a:p>
                <a:pPr algn="ctr">
                  <a:defRPr>
                    <a:solidFill>
                      <a:srgbClr val="FFFFFF"/>
                    </a:solidFill>
                    <a:latin typeface="Arial"/>
                    <a:ea typeface="Arial"/>
                    <a:cs typeface="Arial"/>
                    <a:sym typeface="Arial"/>
                  </a:defRPr>
                </a:pPr>
                <a:endParaRPr/>
              </a:p>
            </p:txBody>
          </p:sp>
          <p:sp>
            <p:nvSpPr>
              <p:cNvPr id="111" name="Rectangle: Rounded Corners 18"/>
              <p:cNvSpPr/>
              <p:nvPr/>
            </p:nvSpPr>
            <p:spPr>
              <a:xfrm>
                <a:off x="85983" y="14582"/>
                <a:ext cx="279676" cy="28177"/>
              </a:xfrm>
              <a:prstGeom prst="roundRect">
                <a:avLst>
                  <a:gd name="adj" fmla="val 28154"/>
                </a:avLst>
              </a:prstGeom>
              <a:solidFill>
                <a:srgbClr val="595959"/>
              </a:solidFill>
              <a:ln w="12700" cap="flat">
                <a:noFill/>
                <a:miter lim="400000"/>
              </a:ln>
              <a:effectLst/>
            </p:spPr>
            <p:txBody>
              <a:bodyPr wrap="square" lIns="45718" tIns="45718" rIns="45718" bIns="45718" numCol="1" anchor="ctr">
                <a:noAutofit/>
              </a:bodyPr>
              <a:lstStyle/>
              <a:p>
                <a:pPr algn="ctr">
                  <a:defRPr>
                    <a:solidFill>
                      <a:srgbClr val="FFFFFF"/>
                    </a:solidFill>
                    <a:latin typeface="Arial"/>
                    <a:ea typeface="Arial"/>
                    <a:cs typeface="Arial"/>
                    <a:sym typeface="Arial"/>
                  </a:defRPr>
                </a:pPr>
                <a:endParaRPr/>
              </a:p>
            </p:txBody>
          </p:sp>
        </p:grpSp>
        <p:sp>
          <p:nvSpPr>
            <p:cNvPr id="113" name="Freeform: Shape 16"/>
            <p:cNvSpPr/>
            <p:nvPr/>
          </p:nvSpPr>
          <p:spPr>
            <a:xfrm>
              <a:off x="2238853" y="0"/>
              <a:ext cx="2792977" cy="2768601"/>
            </a:xfrm>
            <a:custGeom>
              <a:avLst/>
              <a:gdLst/>
              <a:ahLst/>
              <a:cxnLst>
                <a:cxn ang="0">
                  <a:pos x="wd2" y="hd2"/>
                </a:cxn>
                <a:cxn ang="5400000">
                  <a:pos x="wd2" y="hd2"/>
                </a:cxn>
                <a:cxn ang="10800000">
                  <a:pos x="wd2" y="hd2"/>
                </a:cxn>
                <a:cxn ang="16200000">
                  <a:pos x="wd2" y="hd2"/>
                </a:cxn>
              </a:cxnLst>
              <a:rect l="0" t="0" r="r" b="b"/>
              <a:pathLst>
                <a:path w="21600" h="21600" extrusionOk="0">
                  <a:moveTo>
                    <a:pt x="13435" y="0"/>
                  </a:moveTo>
                  <a:lnTo>
                    <a:pt x="21600" y="57"/>
                  </a:lnTo>
                  <a:cubicBezTo>
                    <a:pt x="21585" y="7189"/>
                    <a:pt x="21570" y="14468"/>
                    <a:pt x="21556" y="21600"/>
                  </a:cubicBezTo>
                  <a:lnTo>
                    <a:pt x="0" y="21600"/>
                  </a:lnTo>
                </a:path>
              </a:pathLst>
            </a:custGeom>
            <a:solidFill>
              <a:srgbClr val="999999">
                <a:alpha val="10000"/>
              </a:srgbClr>
            </a:solidFill>
            <a:ln w="12700" cap="flat">
              <a:noFill/>
              <a:miter lim="400000"/>
            </a:ln>
            <a:effectLst/>
          </p:spPr>
          <p:txBody>
            <a:bodyPr wrap="square" lIns="45718" tIns="45718" rIns="45718" bIns="45718" numCol="1" anchor="ctr">
              <a:noAutofit/>
            </a:bodyPr>
            <a:lstStyle/>
            <a:p>
              <a:pPr>
                <a:defRPr>
                  <a:latin typeface="Arial"/>
                  <a:ea typeface="Arial"/>
                  <a:cs typeface="Arial"/>
                  <a:sym typeface="Arial"/>
                </a:defRPr>
              </a:pPr>
              <a:endParaRPr/>
            </a:p>
          </p:txBody>
        </p:sp>
      </p:grpSp>
      <p:sp>
        <p:nvSpPr>
          <p:cNvPr id="115" name="Picture Placeholder 2"/>
          <p:cNvSpPr>
            <a:spLocks noGrp="1"/>
          </p:cNvSpPr>
          <p:nvPr>
            <p:ph type="pic" sz="quarter" idx="21"/>
          </p:nvPr>
        </p:nvSpPr>
        <p:spPr>
          <a:xfrm>
            <a:off x="1549060" y="3077374"/>
            <a:ext cx="4259137" cy="2623386"/>
          </a:xfrm>
          <a:prstGeom prst="rect">
            <a:avLst/>
          </a:prstGeom>
        </p:spPr>
        <p:txBody>
          <a:bodyPr lIns="91439" tIns="45719" rIns="91439" bIns="45719" anchor="t">
            <a:noAutofit/>
          </a:bodyPr>
          <a:lstStyle/>
          <a:p>
            <a:endParaRPr/>
          </a:p>
        </p:txBody>
      </p:sp>
      <p:sp>
        <p:nvSpPr>
          <p:cNvPr id="116" name="Gövde Düzeyi Bir…"/>
          <p:cNvSpPr txBox="1">
            <a:spLocks noGrp="1"/>
          </p:cNvSpPr>
          <p:nvPr>
            <p:ph type="body" sz="quarter" idx="1" hasCustomPrompt="1"/>
          </p:nvPr>
        </p:nvSpPr>
        <p:spPr>
          <a:prstGeom prst="rect">
            <a:avLst/>
          </a:prstGeom>
        </p:spPr>
        <p:txBody>
          <a:bodyPr/>
          <a:lstStyle/>
          <a:p>
            <a:r>
              <a:t>BASIC LAYOUT</a:t>
            </a:r>
          </a:p>
          <a:p>
            <a:pPr lvl="1"/>
            <a:endParaRPr/>
          </a:p>
          <a:p>
            <a:pPr lvl="2"/>
            <a:endParaRPr/>
          </a:p>
          <a:p>
            <a:pPr lvl="3"/>
            <a:endParaRPr/>
          </a:p>
          <a:p>
            <a:pPr lvl="4"/>
            <a:endParaRPr/>
          </a:p>
        </p:txBody>
      </p:sp>
      <p:sp>
        <p:nvSpPr>
          <p:cNvPr id="117" name="Slayt Numarası"/>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16_Contents slide layout">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24" name="Slayt Numarası"/>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17_Contents slide layout">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31" name="Slayt Numarası"/>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PNG sets layout">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38" name="Gövde Düzeyi Bir…"/>
          <p:cNvSpPr txBox="1">
            <a:spLocks noGrp="1"/>
          </p:cNvSpPr>
          <p:nvPr>
            <p:ph type="body" sz="quarter" idx="1" hasCustomPrompt="1"/>
          </p:nvPr>
        </p:nvSpPr>
        <p:spPr>
          <a:xfrm>
            <a:off x="323527" y="332482"/>
            <a:ext cx="11573200" cy="724248"/>
          </a:xfrm>
          <a:prstGeom prst="rect">
            <a:avLst/>
          </a:prstGeom>
        </p:spPr>
        <p:txBody>
          <a:bodyPr/>
          <a:lstStyle/>
          <a:p>
            <a:r>
              <a:t>PNG &amp; Shapes Layout</a:t>
            </a:r>
          </a:p>
          <a:p>
            <a:pPr lvl="1"/>
            <a:endParaRPr/>
          </a:p>
          <a:p>
            <a:pPr lvl="2"/>
            <a:endParaRPr/>
          </a:p>
          <a:p>
            <a:pPr lvl="3"/>
            <a:endParaRPr/>
          </a:p>
          <a:p>
            <a:pPr lvl="4"/>
            <a:endParaRPr/>
          </a:p>
        </p:txBody>
      </p:sp>
      <p:sp>
        <p:nvSpPr>
          <p:cNvPr id="139" name="Slayt Numarası"/>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1_Icon sets layout">
    <p:spTree>
      <p:nvGrpSpPr>
        <p:cNvPr id="1" name=""/>
        <p:cNvGrpSpPr/>
        <p:nvPr/>
      </p:nvGrpSpPr>
      <p:grpSpPr>
        <a:xfrm>
          <a:off x="0" y="0"/>
          <a:ext cx="0" cy="0"/>
          <a:chOff x="0" y="0"/>
          <a:chExt cx="0" cy="0"/>
        </a:xfrm>
      </p:grpSpPr>
      <p:sp>
        <p:nvSpPr>
          <p:cNvPr id="146" name="Gövde Düzeyi Bir…"/>
          <p:cNvSpPr txBox="1">
            <a:spLocks noGrp="1"/>
          </p:cNvSpPr>
          <p:nvPr>
            <p:ph type="body" sz="quarter" idx="1" hasCustomPrompt="1"/>
          </p:nvPr>
        </p:nvSpPr>
        <p:spPr>
          <a:xfrm>
            <a:off x="323527" y="123478"/>
            <a:ext cx="11573200" cy="724248"/>
          </a:xfrm>
          <a:prstGeom prst="rect">
            <a:avLst/>
          </a:prstGeom>
        </p:spPr>
        <p:txBody>
          <a:bodyPr/>
          <a:lstStyle/>
          <a:p>
            <a:r>
              <a:t>Icon Sets Layout</a:t>
            </a:r>
          </a:p>
          <a:p>
            <a:pPr lvl="1"/>
            <a:endParaRPr/>
          </a:p>
          <a:p>
            <a:pPr lvl="2"/>
            <a:endParaRPr/>
          </a:p>
          <a:p>
            <a:pPr lvl="3"/>
            <a:endParaRPr/>
          </a:p>
          <a:p>
            <a:pPr lvl="4"/>
            <a:endParaRPr/>
          </a:p>
        </p:txBody>
      </p:sp>
      <p:sp>
        <p:nvSpPr>
          <p:cNvPr id="147" name="Rounded Rectangle 2"/>
          <p:cNvSpPr/>
          <p:nvPr/>
        </p:nvSpPr>
        <p:spPr>
          <a:xfrm>
            <a:off x="354010" y="1131591"/>
            <a:ext cx="3560768" cy="5402561"/>
          </a:xfrm>
          <a:prstGeom prst="roundRect">
            <a:avLst>
              <a:gd name="adj" fmla="val 3968"/>
            </a:avLst>
          </a:prstGeom>
          <a:solidFill>
            <a:schemeClr val="accent1"/>
          </a:solidFill>
          <a:ln w="12700">
            <a:miter lim="400000"/>
          </a:ln>
        </p:spPr>
        <p:txBody>
          <a:bodyPr lIns="45718" tIns="45718" rIns="45718" bIns="45718" anchor="ctr"/>
          <a:lstStyle/>
          <a:p>
            <a:pPr algn="ctr">
              <a:defRPr sz="1300">
                <a:solidFill>
                  <a:srgbClr val="FFFFFF"/>
                </a:solidFill>
                <a:latin typeface="Arial"/>
                <a:ea typeface="Arial"/>
                <a:cs typeface="Arial"/>
                <a:sym typeface="Arial"/>
              </a:defRPr>
            </a:pPr>
            <a:endParaRPr/>
          </a:p>
        </p:txBody>
      </p:sp>
      <p:sp>
        <p:nvSpPr>
          <p:cNvPr id="148" name="Rounded Rectangle 3"/>
          <p:cNvSpPr/>
          <p:nvPr/>
        </p:nvSpPr>
        <p:spPr>
          <a:xfrm>
            <a:off x="531932" y="1347500"/>
            <a:ext cx="153870" cy="5015201"/>
          </a:xfrm>
          <a:prstGeom prst="roundRect">
            <a:avLst>
              <a:gd name="adj" fmla="val 50000"/>
            </a:avLst>
          </a:prstGeom>
          <a:solidFill>
            <a:srgbClr val="FFFFFF">
              <a:alpha val="41000"/>
            </a:srgbClr>
          </a:solidFill>
          <a:ln w="12700">
            <a:miter lim="400000"/>
          </a:ln>
        </p:spPr>
        <p:txBody>
          <a:bodyPr lIns="45718" tIns="45718" rIns="45718" bIns="45718" anchor="ctr"/>
          <a:lstStyle/>
          <a:p>
            <a:pPr algn="ctr">
              <a:defRPr sz="1300">
                <a:solidFill>
                  <a:srgbClr val="FFFFFF"/>
                </a:solidFill>
                <a:latin typeface="Arial"/>
                <a:ea typeface="Arial"/>
                <a:cs typeface="Arial"/>
                <a:sym typeface="Arial"/>
              </a:defRPr>
            </a:pPr>
            <a:endParaRPr/>
          </a:p>
        </p:txBody>
      </p:sp>
      <p:sp>
        <p:nvSpPr>
          <p:cNvPr id="149" name="Half Frame 4"/>
          <p:cNvSpPr/>
          <p:nvPr/>
        </p:nvSpPr>
        <p:spPr>
          <a:xfrm rot="5400000">
            <a:off x="3057175" y="1276652"/>
            <a:ext cx="685852" cy="68515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16475" y="5125"/>
                </a:lnTo>
                <a:lnTo>
                  <a:pt x="5317" y="5125"/>
                </a:lnTo>
                <a:lnTo>
                  <a:pt x="5317" y="16283"/>
                </a:lnTo>
                <a:lnTo>
                  <a:pt x="0" y="21600"/>
                </a:lnTo>
                <a:close/>
              </a:path>
            </a:pathLst>
          </a:custGeom>
          <a:solidFill>
            <a:srgbClr val="FFFFFF">
              <a:alpha val="23000"/>
            </a:srgbClr>
          </a:solidFill>
          <a:ln w="12700">
            <a:miter lim="400000"/>
          </a:ln>
        </p:spPr>
        <p:txBody>
          <a:bodyPr lIns="45718" tIns="45718" rIns="45718" bIns="45718" anchor="ctr"/>
          <a:lstStyle/>
          <a:p>
            <a:pPr algn="ctr">
              <a:defRPr sz="1300">
                <a:solidFill>
                  <a:srgbClr val="262626"/>
                </a:solidFill>
                <a:latin typeface="Arial"/>
                <a:ea typeface="Arial"/>
                <a:cs typeface="Arial"/>
                <a:sym typeface="Arial"/>
              </a:defRPr>
            </a:pPr>
            <a:endParaRPr/>
          </a:p>
        </p:txBody>
      </p:sp>
      <p:sp>
        <p:nvSpPr>
          <p:cNvPr id="150" name="TextBox 57"/>
          <p:cNvSpPr txBox="1"/>
          <p:nvPr/>
        </p:nvSpPr>
        <p:spPr>
          <a:xfrm>
            <a:off x="757423" y="1652812"/>
            <a:ext cx="2140811" cy="492023"/>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chor="ctr">
            <a:spAutoFit/>
          </a:bodyPr>
          <a:lstStyle>
            <a:lvl1pPr>
              <a:defRPr sz="1400" b="1">
                <a:solidFill>
                  <a:srgbClr val="FFFFFF"/>
                </a:solidFill>
                <a:latin typeface="Arial"/>
                <a:ea typeface="Arial"/>
                <a:cs typeface="Arial"/>
                <a:sym typeface="Arial"/>
              </a:defRPr>
            </a:lvl1pPr>
          </a:lstStyle>
          <a:p>
            <a:r>
              <a:t>You can Resize without losing quality</a:t>
            </a:r>
          </a:p>
        </p:txBody>
      </p:sp>
      <p:sp>
        <p:nvSpPr>
          <p:cNvPr id="151" name="TextBox 58"/>
          <p:cNvSpPr txBox="1"/>
          <p:nvPr/>
        </p:nvSpPr>
        <p:spPr>
          <a:xfrm>
            <a:off x="757423" y="2149183"/>
            <a:ext cx="2140811" cy="695223"/>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chor="ctr">
            <a:spAutoFit/>
          </a:bodyPr>
          <a:lstStyle/>
          <a:p>
            <a:pPr>
              <a:defRPr sz="1400" b="1">
                <a:solidFill>
                  <a:srgbClr val="FFFFFF"/>
                </a:solidFill>
                <a:latin typeface="Arial"/>
                <a:ea typeface="Arial"/>
                <a:cs typeface="Arial"/>
                <a:sym typeface="Arial"/>
              </a:defRPr>
            </a:pPr>
            <a:r>
              <a:t>You can Change Fill Color &amp;</a:t>
            </a:r>
          </a:p>
          <a:p>
            <a:pPr>
              <a:defRPr sz="1400" b="1">
                <a:solidFill>
                  <a:srgbClr val="FFFFFF"/>
                </a:solidFill>
                <a:latin typeface="Arial"/>
                <a:ea typeface="Arial"/>
                <a:cs typeface="Arial"/>
                <a:sym typeface="Arial"/>
              </a:defRPr>
            </a:pPr>
            <a:r>
              <a:t>Line Color</a:t>
            </a:r>
          </a:p>
        </p:txBody>
      </p:sp>
      <p:sp>
        <p:nvSpPr>
          <p:cNvPr id="152" name="TextBox 59"/>
          <p:cNvSpPr txBox="1"/>
          <p:nvPr/>
        </p:nvSpPr>
        <p:spPr>
          <a:xfrm>
            <a:off x="766948" y="5817916"/>
            <a:ext cx="2140562" cy="288822"/>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chor="ctr">
            <a:spAutoFit/>
          </a:bodyPr>
          <a:lstStyle>
            <a:lvl1pPr>
              <a:defRPr sz="1400">
                <a:solidFill>
                  <a:srgbClr val="FFFFFF"/>
                </a:solidFill>
                <a:latin typeface="Arial"/>
                <a:ea typeface="Arial"/>
                <a:cs typeface="Arial"/>
                <a:sym typeface="Arial"/>
              </a:defRPr>
            </a:lvl1pPr>
          </a:lstStyle>
          <a:p>
            <a:r>
              <a:t>www.allppt.com</a:t>
            </a:r>
          </a:p>
        </p:txBody>
      </p:sp>
      <p:sp>
        <p:nvSpPr>
          <p:cNvPr id="153" name="TextBox 60"/>
          <p:cNvSpPr txBox="1"/>
          <p:nvPr/>
        </p:nvSpPr>
        <p:spPr>
          <a:xfrm>
            <a:off x="766949" y="4493319"/>
            <a:ext cx="2625857" cy="1299005"/>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chor="ctr">
            <a:spAutoFit/>
          </a:bodyPr>
          <a:lstStyle/>
          <a:p>
            <a:pPr>
              <a:defRPr sz="2800" b="1">
                <a:solidFill>
                  <a:srgbClr val="FFFFFF"/>
                </a:solidFill>
                <a:latin typeface="Arial"/>
                <a:ea typeface="Arial"/>
                <a:cs typeface="Arial"/>
                <a:sym typeface="Arial"/>
              </a:defRPr>
            </a:pPr>
            <a:r>
              <a:t>FREE </a:t>
            </a:r>
          </a:p>
          <a:p>
            <a:pPr>
              <a:defRPr sz="2800" b="1">
                <a:solidFill>
                  <a:srgbClr val="FFFFFF"/>
                </a:solidFill>
                <a:latin typeface="Arial"/>
                <a:ea typeface="Arial"/>
                <a:cs typeface="Arial"/>
                <a:sym typeface="Arial"/>
              </a:defRPr>
            </a:pPr>
            <a:r>
              <a:t>PPT TEMPLATES</a:t>
            </a:r>
          </a:p>
        </p:txBody>
      </p:sp>
      <p:sp>
        <p:nvSpPr>
          <p:cNvPr id="154" name="Slayt Numarası"/>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Başlık ve İçerik">
    <p:spTree>
      <p:nvGrpSpPr>
        <p:cNvPr id="1" name=""/>
        <p:cNvGrpSpPr/>
        <p:nvPr/>
      </p:nvGrpSpPr>
      <p:grpSpPr>
        <a:xfrm>
          <a:off x="0" y="0"/>
          <a:ext cx="0" cy="0"/>
          <a:chOff x="0" y="0"/>
          <a:chExt cx="0" cy="0"/>
        </a:xfrm>
      </p:grpSpPr>
      <p:sp>
        <p:nvSpPr>
          <p:cNvPr id="161" name="Başlık Metni"/>
          <p:cNvSpPr txBox="1">
            <a:spLocks noGrp="1"/>
          </p:cNvSpPr>
          <p:nvPr>
            <p:ph type="title"/>
          </p:nvPr>
        </p:nvSpPr>
        <p:spPr>
          <a:xfrm>
            <a:off x="1451579" y="804519"/>
            <a:ext cx="9603276" cy="1049236"/>
          </a:xfrm>
          <a:prstGeom prst="rect">
            <a:avLst/>
          </a:prstGeom>
        </p:spPr>
        <p:txBody>
          <a:bodyPr anchor="t">
            <a:normAutofit/>
          </a:bodyPr>
          <a:lstStyle/>
          <a:p>
            <a:r>
              <a:t>Başlık Metni</a:t>
            </a:r>
          </a:p>
        </p:txBody>
      </p:sp>
      <p:sp>
        <p:nvSpPr>
          <p:cNvPr id="162" name="Gövde Düzeyi Bir…"/>
          <p:cNvSpPr txBox="1">
            <a:spLocks noGrp="1"/>
          </p:cNvSpPr>
          <p:nvPr>
            <p:ph type="body" sz="half" idx="1"/>
          </p:nvPr>
        </p:nvSpPr>
        <p:spPr>
          <a:xfrm>
            <a:off x="1451579" y="2015732"/>
            <a:ext cx="9603276" cy="3450615"/>
          </a:xfrm>
          <a:prstGeom prst="rect">
            <a:avLst/>
          </a:prstGeom>
        </p:spPr>
        <p:txBody>
          <a:bodyPr anchor="t"/>
          <a:lstStyle>
            <a:lvl1pPr marL="228600" indent="-228600" algn="l">
              <a:buSzPct val="100000"/>
              <a:buFont typeface="Arial"/>
              <a:buChar char="•"/>
              <a:defRPr sz="2800">
                <a:solidFill>
                  <a:srgbClr val="000000"/>
                </a:solidFill>
              </a:defRPr>
            </a:lvl1pPr>
            <a:lvl2pPr marL="723900" indent="-266700" algn="l">
              <a:buFont typeface="Arial"/>
              <a:defRPr sz="2800">
                <a:solidFill>
                  <a:srgbClr val="000000"/>
                </a:solidFill>
              </a:defRPr>
            </a:lvl2pPr>
            <a:lvl3pPr marL="1234438" indent="-320038" algn="l">
              <a:buFont typeface="Arial"/>
              <a:defRPr sz="2800">
                <a:solidFill>
                  <a:srgbClr val="000000"/>
                </a:solidFill>
              </a:defRPr>
            </a:lvl3pPr>
            <a:lvl4pPr marL="1727200" indent="-355600" algn="l">
              <a:buFont typeface="Arial"/>
              <a:defRPr sz="2800">
                <a:solidFill>
                  <a:srgbClr val="000000"/>
                </a:solidFill>
              </a:defRPr>
            </a:lvl4pPr>
            <a:lvl5pPr marL="2184400" indent="-355600" algn="l">
              <a:buFont typeface="Arial"/>
              <a:defRPr sz="2800">
                <a:solidFill>
                  <a:srgbClr val="000000"/>
                </a:solidFill>
              </a:defRPr>
            </a:lvl5pPr>
          </a:lstStyle>
          <a:p>
            <a:r>
              <a:t>Gövde Düzeyi Bir</a:t>
            </a:r>
          </a:p>
          <a:p>
            <a:pPr lvl="1"/>
            <a:r>
              <a:t>Gövde Düzeyi İki</a:t>
            </a:r>
          </a:p>
          <a:p>
            <a:pPr lvl="2"/>
            <a:r>
              <a:t>Gövde Düzeyi Üç</a:t>
            </a:r>
          </a:p>
          <a:p>
            <a:pPr lvl="3"/>
            <a:r>
              <a:t>Gövde Düzeyi Dört</a:t>
            </a:r>
          </a:p>
          <a:p>
            <a:pPr lvl="4"/>
            <a:r>
              <a:t>Gövde Düzeyi Beş</a:t>
            </a:r>
          </a:p>
        </p:txBody>
      </p:sp>
      <p:sp>
        <p:nvSpPr>
          <p:cNvPr id="163" name="Straight Connector 32"/>
          <p:cNvSpPr/>
          <p:nvPr/>
        </p:nvSpPr>
        <p:spPr>
          <a:xfrm>
            <a:off x="1453896" y="1847088"/>
            <a:ext cx="9607524" cy="1"/>
          </a:xfrm>
          <a:prstGeom prst="line">
            <a:avLst/>
          </a:prstGeom>
          <a:ln w="31750">
            <a:solidFill>
              <a:schemeClr val="accent1"/>
            </a:solidFill>
            <a:miter/>
          </a:ln>
        </p:spPr>
        <p:txBody>
          <a:bodyPr lIns="45718" tIns="45718" rIns="45718" bIns="45718"/>
          <a:lstStyle/>
          <a:p>
            <a:endParaRPr/>
          </a:p>
        </p:txBody>
      </p:sp>
      <p:sp>
        <p:nvSpPr>
          <p:cNvPr id="164" name="Slayt Numarası"/>
          <p:cNvSpPr txBox="1">
            <a:spLocks noGrp="1"/>
          </p:cNvSpPr>
          <p:nvPr>
            <p:ph type="sldNum" sz="quarter" idx="2"/>
          </p:nvPr>
        </p:nvSpPr>
        <p:spPr>
          <a:xfrm>
            <a:off x="480059" y="798972"/>
            <a:ext cx="358411" cy="350660"/>
          </a:xfrm>
          <a:prstGeom prst="rect">
            <a:avLst/>
          </a:prstGeom>
        </p:spPr>
        <p:txBody>
          <a:bodyPr anchor="t"/>
          <a:lstStyle>
            <a:lvl1pPr algn="l">
              <a:defRPr sz="1800"/>
            </a:lvl1pPr>
          </a:lstStyle>
          <a:p>
            <a:fld id="{86CB4B4D-7CA3-9044-876B-883B54F8677D}" type="slidenum">
              <a:t>‹#›</a:t>
            </a:fld>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Section Break Slide layout">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71" name="Slayt Numarası"/>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Başlık Slaydı">
    <p:spTree>
      <p:nvGrpSpPr>
        <p:cNvPr id="1" name=""/>
        <p:cNvGrpSpPr/>
        <p:nvPr/>
      </p:nvGrpSpPr>
      <p:grpSpPr>
        <a:xfrm>
          <a:off x="0" y="0"/>
          <a:ext cx="0" cy="0"/>
          <a:chOff x="0" y="0"/>
          <a:chExt cx="0" cy="0"/>
        </a:xfrm>
      </p:grpSpPr>
      <p:sp>
        <p:nvSpPr>
          <p:cNvPr id="178" name="Başlık Metni"/>
          <p:cNvSpPr txBox="1">
            <a:spLocks noGrp="1"/>
          </p:cNvSpPr>
          <p:nvPr>
            <p:ph type="title"/>
          </p:nvPr>
        </p:nvSpPr>
        <p:spPr>
          <a:xfrm>
            <a:off x="2417778" y="1556657"/>
            <a:ext cx="8637075" cy="1787072"/>
          </a:xfrm>
          <a:prstGeom prst="rect">
            <a:avLst/>
          </a:prstGeom>
        </p:spPr>
        <p:txBody>
          <a:bodyPr lIns="0" tIns="0" rIns="0" bIns="0" anchor="b">
            <a:normAutofit/>
          </a:bodyPr>
          <a:lstStyle>
            <a:lvl1pPr>
              <a:defRPr sz="6600"/>
            </a:lvl1pPr>
          </a:lstStyle>
          <a:p>
            <a:r>
              <a:t>Başlık Metni</a:t>
            </a:r>
          </a:p>
        </p:txBody>
      </p:sp>
      <p:sp>
        <p:nvSpPr>
          <p:cNvPr id="179" name="Gövde Düzeyi Bir…"/>
          <p:cNvSpPr txBox="1">
            <a:spLocks noGrp="1"/>
          </p:cNvSpPr>
          <p:nvPr>
            <p:ph type="body" sz="quarter" idx="1"/>
          </p:nvPr>
        </p:nvSpPr>
        <p:spPr>
          <a:xfrm>
            <a:off x="2417778" y="3531203"/>
            <a:ext cx="8637074" cy="977623"/>
          </a:xfrm>
          <a:prstGeom prst="rect">
            <a:avLst/>
          </a:prstGeom>
        </p:spPr>
        <p:txBody>
          <a:bodyPr lIns="91438" tIns="91438" rIns="91438" bIns="91438" anchor="t"/>
          <a:lstStyle>
            <a:lvl1pPr algn="l">
              <a:defRPr sz="1800" cap="all">
                <a:solidFill>
                  <a:srgbClr val="000000"/>
                </a:solidFill>
              </a:defRPr>
            </a:lvl1pPr>
            <a:lvl2pPr marL="0" indent="0" algn="l">
              <a:buSzTx/>
              <a:buNone/>
              <a:defRPr sz="1800" cap="all">
                <a:solidFill>
                  <a:srgbClr val="000000"/>
                </a:solidFill>
              </a:defRPr>
            </a:lvl2pPr>
            <a:lvl3pPr marL="0" indent="0" algn="l">
              <a:buSzTx/>
              <a:buNone/>
              <a:defRPr sz="1800" cap="all">
                <a:solidFill>
                  <a:srgbClr val="000000"/>
                </a:solidFill>
              </a:defRPr>
            </a:lvl3pPr>
            <a:lvl4pPr marL="0" indent="0" algn="l">
              <a:buSzTx/>
              <a:buNone/>
              <a:defRPr sz="1800" cap="all">
                <a:solidFill>
                  <a:srgbClr val="000000"/>
                </a:solidFill>
              </a:defRPr>
            </a:lvl4pPr>
            <a:lvl5pPr marL="0" indent="0" algn="l">
              <a:buSzTx/>
              <a:buNone/>
              <a:defRPr sz="1800" cap="all">
                <a:solidFill>
                  <a:srgbClr val="000000"/>
                </a:solidFill>
              </a:defRPr>
            </a:lvl5pPr>
          </a:lstStyle>
          <a:p>
            <a:r>
              <a:t>Gövde Düzeyi Bir</a:t>
            </a:r>
          </a:p>
          <a:p>
            <a:pPr lvl="1"/>
            <a:r>
              <a:t>Gövde Düzeyi İki</a:t>
            </a:r>
          </a:p>
          <a:p>
            <a:pPr lvl="2"/>
            <a:r>
              <a:t>Gövde Düzeyi Üç</a:t>
            </a:r>
          </a:p>
          <a:p>
            <a:pPr lvl="3"/>
            <a:r>
              <a:t>Gövde Düzeyi Dört</a:t>
            </a:r>
          </a:p>
          <a:p>
            <a:pPr lvl="4"/>
            <a:r>
              <a:t>Gövde Düzeyi Beş</a:t>
            </a:r>
          </a:p>
        </p:txBody>
      </p:sp>
      <p:sp>
        <p:nvSpPr>
          <p:cNvPr id="180" name="Straight Connector 14"/>
          <p:cNvSpPr/>
          <p:nvPr/>
        </p:nvSpPr>
        <p:spPr>
          <a:xfrm>
            <a:off x="2417779" y="3528541"/>
            <a:ext cx="8637073" cy="1"/>
          </a:xfrm>
          <a:prstGeom prst="line">
            <a:avLst/>
          </a:prstGeom>
          <a:ln w="31750">
            <a:solidFill>
              <a:schemeClr val="accent1"/>
            </a:solidFill>
            <a:miter/>
          </a:ln>
        </p:spPr>
        <p:txBody>
          <a:bodyPr lIns="45718" tIns="45718" rIns="45718" bIns="45718"/>
          <a:lstStyle/>
          <a:p>
            <a:endParaRPr/>
          </a:p>
        </p:txBody>
      </p:sp>
      <p:pic>
        <p:nvPicPr>
          <p:cNvPr id="181" name="Resim 1" descr="Resim 1"/>
          <p:cNvPicPr>
            <a:picLocks noChangeAspect="1"/>
          </p:cNvPicPr>
          <p:nvPr/>
        </p:nvPicPr>
        <p:blipFill>
          <a:blip r:embed="rId2">
            <a:extLst/>
          </a:blip>
          <a:stretch>
            <a:fillRect/>
          </a:stretch>
        </p:blipFill>
        <p:spPr>
          <a:xfrm>
            <a:off x="9570356" y="268452"/>
            <a:ext cx="2266765" cy="530522"/>
          </a:xfrm>
          <a:prstGeom prst="rect">
            <a:avLst/>
          </a:prstGeom>
          <a:ln w="12700">
            <a:miter lim="400000"/>
          </a:ln>
        </p:spPr>
      </p:pic>
      <p:sp>
        <p:nvSpPr>
          <p:cNvPr id="182" name="Dikdörtgen 8"/>
          <p:cNvSpPr txBox="1"/>
          <p:nvPr/>
        </p:nvSpPr>
        <p:spPr>
          <a:xfrm>
            <a:off x="9194258" y="844141"/>
            <a:ext cx="2840505" cy="288822"/>
          </a:xfrm>
          <a:prstGeom prst="rect">
            <a:avLst/>
          </a:prstGeom>
          <a:ln w="12700">
            <a:miter lim="400000"/>
          </a:ln>
          <a:extLst>
            <a:ext uri="{C572A759-6A51-4108-AA02-DFA0A04FC94B}">
              <ma14:wrappingTextBoxFlag xmlns:ma14="http://schemas.microsoft.com/office/mac/drawingml/2011/main" val="1"/>
            </a:ext>
          </a:extLst>
        </p:spPr>
        <p:txBody>
          <a:bodyPr wrap="none" lIns="45718" tIns="45718" rIns="45718" bIns="45718">
            <a:spAutoFit/>
          </a:bodyPr>
          <a:lstStyle>
            <a:lvl1pPr>
              <a:defRPr sz="1400">
                <a:latin typeface="Arial"/>
                <a:ea typeface="Arial"/>
                <a:cs typeface="Arial"/>
                <a:sym typeface="Arial"/>
              </a:defRPr>
            </a:lvl1pPr>
          </a:lstStyle>
          <a:p>
            <a:r>
              <a:t>UZM. DYT. BURCU DİLEK DEMİR</a:t>
            </a:r>
          </a:p>
        </p:txBody>
      </p:sp>
      <p:sp>
        <p:nvSpPr>
          <p:cNvPr id="183" name="Slayt Numarası"/>
          <p:cNvSpPr txBox="1">
            <a:spLocks noGrp="1"/>
          </p:cNvSpPr>
          <p:nvPr>
            <p:ph type="sldNum" sz="quarter" idx="2"/>
          </p:nvPr>
        </p:nvSpPr>
        <p:spPr>
          <a:xfrm>
            <a:off x="1437663" y="798972"/>
            <a:ext cx="358411" cy="350660"/>
          </a:xfrm>
          <a:prstGeom prst="rect">
            <a:avLst/>
          </a:prstGeom>
        </p:spPr>
        <p:txBody>
          <a:bodyPr anchor="t"/>
          <a:lstStyle>
            <a:lvl1pPr algn="l">
              <a:defRPr sz="1800"/>
            </a:lvl1p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theme" Target="../theme/theme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Gövde Düzeyi Bir…"/>
          <p:cNvSpPr txBox="1">
            <a:spLocks noGrp="1"/>
          </p:cNvSpPr>
          <p:nvPr>
            <p:ph type="body" idx="1" hasCustomPrompt="1"/>
          </p:nvPr>
        </p:nvSpPr>
        <p:spPr>
          <a:xfrm>
            <a:off x="323527" y="339509"/>
            <a:ext cx="11573200" cy="72424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chor="ctr">
            <a:normAutofit/>
          </a:bodyPr>
          <a:lstStyle/>
          <a:p>
            <a:r>
              <a:t>BASIC LAYOUT</a:t>
            </a:r>
          </a:p>
          <a:p>
            <a:pPr lvl="1"/>
            <a:endParaRPr/>
          </a:p>
          <a:p>
            <a:pPr lvl="2"/>
            <a:endParaRPr/>
          </a:p>
          <a:p>
            <a:pPr lvl="3"/>
            <a:endParaRPr/>
          </a:p>
          <a:p>
            <a:pPr lvl="4"/>
            <a:endParaRPr/>
          </a:p>
        </p:txBody>
      </p:sp>
      <p:sp>
        <p:nvSpPr>
          <p:cNvPr id="3" name="Başlık Metni"/>
          <p:cNvSpPr txBox="1">
            <a:spLocks noGrp="1"/>
          </p:cNvSpPr>
          <p:nvPr>
            <p:ph type="title"/>
          </p:nvPr>
        </p:nvSpPr>
        <p:spPr>
          <a:xfrm>
            <a:off x="1826683" y="1063756"/>
            <a:ext cx="9753601" cy="1080825"/>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chor="ctr"/>
          <a:lstStyle/>
          <a:p>
            <a:r>
              <a:t>Başlık Metni</a:t>
            </a:r>
          </a:p>
        </p:txBody>
      </p:sp>
      <p:sp>
        <p:nvSpPr>
          <p:cNvPr id="4" name="Slayt Numarası"/>
          <p:cNvSpPr txBox="1">
            <a:spLocks noGrp="1"/>
          </p:cNvSpPr>
          <p:nvPr>
            <p:ph type="sldNum" sz="quarter" idx="2"/>
          </p:nvPr>
        </p:nvSpPr>
        <p:spPr>
          <a:xfrm>
            <a:off x="8463946" y="6224224"/>
            <a:ext cx="273654" cy="264253"/>
          </a:xfrm>
          <a:prstGeom prst="rect">
            <a:avLst/>
          </a:prstGeom>
          <a:ln w="12700">
            <a:miter lim="400000"/>
          </a:ln>
        </p:spPr>
        <p:txBody>
          <a:bodyPr wrap="none" lIns="45718" tIns="45718" rIns="45718" bIns="45718" anchor="ctr">
            <a:spAutoFit/>
          </a:bodyPr>
          <a:lstStyle>
            <a:lvl1pPr algn="r">
              <a:defRPr sz="1200">
                <a:latin typeface="Arial"/>
                <a:ea typeface="Arial"/>
                <a:cs typeface="Arial"/>
                <a:sym typeface="Aria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Lst>
  <p:transition spd="med"/>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9pPr>
    </p:titleStyle>
    <p:bodyStyle>
      <a:lvl1pPr marL="0" marR="0" indent="0" algn="ctr" defTabSz="914400" rtl="0" latinLnBrk="0">
        <a:lnSpc>
          <a:spcPct val="90000"/>
        </a:lnSpc>
        <a:spcBef>
          <a:spcPts val="1000"/>
        </a:spcBef>
        <a:spcAft>
          <a:spcPts val="0"/>
        </a:spcAft>
        <a:buClrTx/>
        <a:buSzTx/>
        <a:buFontTx/>
        <a:buNone/>
        <a:tabLst/>
        <a:defRPr sz="5400" b="0" i="0" u="none" strike="noStrike" cap="none" spc="0" baseline="0">
          <a:solidFill>
            <a:srgbClr val="262626"/>
          </a:solidFill>
          <a:uFillTx/>
          <a:latin typeface="Arial"/>
          <a:ea typeface="Arial"/>
          <a:cs typeface="Arial"/>
          <a:sym typeface="Arial"/>
        </a:defRPr>
      </a:lvl1pPr>
      <a:lvl2pPr marL="971550" marR="0" indent="-514350" algn="ctr" defTabSz="914400" rtl="0" latinLnBrk="0">
        <a:lnSpc>
          <a:spcPct val="90000"/>
        </a:lnSpc>
        <a:spcBef>
          <a:spcPts val="1000"/>
        </a:spcBef>
        <a:spcAft>
          <a:spcPts val="0"/>
        </a:spcAft>
        <a:buClrTx/>
        <a:buSzPct val="100000"/>
        <a:buFontTx/>
        <a:buChar char="•"/>
        <a:tabLst/>
        <a:defRPr sz="5400" b="0" i="0" u="none" strike="noStrike" cap="none" spc="0" baseline="0">
          <a:solidFill>
            <a:srgbClr val="262626"/>
          </a:solidFill>
          <a:uFillTx/>
          <a:latin typeface="Arial"/>
          <a:ea typeface="Arial"/>
          <a:cs typeface="Arial"/>
          <a:sym typeface="Arial"/>
        </a:defRPr>
      </a:lvl2pPr>
      <a:lvl3pPr marL="1531619" marR="0" indent="-617219" algn="ctr" defTabSz="914400" rtl="0" latinLnBrk="0">
        <a:lnSpc>
          <a:spcPct val="90000"/>
        </a:lnSpc>
        <a:spcBef>
          <a:spcPts val="1000"/>
        </a:spcBef>
        <a:spcAft>
          <a:spcPts val="0"/>
        </a:spcAft>
        <a:buClrTx/>
        <a:buSzPct val="100000"/>
        <a:buFontTx/>
        <a:buChar char="•"/>
        <a:tabLst/>
        <a:defRPr sz="5400" b="0" i="0" u="none" strike="noStrike" cap="none" spc="0" baseline="0">
          <a:solidFill>
            <a:srgbClr val="262626"/>
          </a:solidFill>
          <a:uFillTx/>
          <a:latin typeface="Arial"/>
          <a:ea typeface="Arial"/>
          <a:cs typeface="Arial"/>
          <a:sym typeface="Arial"/>
        </a:defRPr>
      </a:lvl3pPr>
      <a:lvl4pPr marL="2057400" marR="0" indent="-685800" algn="ctr" defTabSz="914400" rtl="0" latinLnBrk="0">
        <a:lnSpc>
          <a:spcPct val="90000"/>
        </a:lnSpc>
        <a:spcBef>
          <a:spcPts val="1000"/>
        </a:spcBef>
        <a:spcAft>
          <a:spcPts val="0"/>
        </a:spcAft>
        <a:buClrTx/>
        <a:buSzPct val="100000"/>
        <a:buFontTx/>
        <a:buChar char="•"/>
        <a:tabLst/>
        <a:defRPr sz="5400" b="0" i="0" u="none" strike="noStrike" cap="none" spc="0" baseline="0">
          <a:solidFill>
            <a:srgbClr val="262626"/>
          </a:solidFill>
          <a:uFillTx/>
          <a:latin typeface="Arial"/>
          <a:ea typeface="Arial"/>
          <a:cs typeface="Arial"/>
          <a:sym typeface="Arial"/>
        </a:defRPr>
      </a:lvl4pPr>
      <a:lvl5pPr marL="2514600" marR="0" indent="-685800" algn="ctr" defTabSz="914400" rtl="0" latinLnBrk="0">
        <a:lnSpc>
          <a:spcPct val="90000"/>
        </a:lnSpc>
        <a:spcBef>
          <a:spcPts val="1000"/>
        </a:spcBef>
        <a:spcAft>
          <a:spcPts val="0"/>
        </a:spcAft>
        <a:buClrTx/>
        <a:buSzPct val="100000"/>
        <a:buFontTx/>
        <a:buChar char="•"/>
        <a:tabLst/>
        <a:defRPr sz="5400" b="0" i="0" u="none" strike="noStrike" cap="none" spc="0" baseline="0">
          <a:solidFill>
            <a:srgbClr val="262626"/>
          </a:solidFill>
          <a:uFillTx/>
          <a:latin typeface="Arial"/>
          <a:ea typeface="Arial"/>
          <a:cs typeface="Arial"/>
          <a:sym typeface="Arial"/>
        </a:defRPr>
      </a:lvl5pPr>
      <a:lvl6pPr marL="2971800" marR="0" indent="-685800" algn="ctr" defTabSz="914400" rtl="0" latinLnBrk="0">
        <a:lnSpc>
          <a:spcPct val="90000"/>
        </a:lnSpc>
        <a:spcBef>
          <a:spcPts val="1000"/>
        </a:spcBef>
        <a:spcAft>
          <a:spcPts val="0"/>
        </a:spcAft>
        <a:buClrTx/>
        <a:buSzPct val="100000"/>
        <a:buFontTx/>
        <a:buChar char="•"/>
        <a:tabLst/>
        <a:defRPr sz="5400" b="0" i="0" u="none" strike="noStrike" cap="none" spc="0" baseline="0">
          <a:solidFill>
            <a:srgbClr val="262626"/>
          </a:solidFill>
          <a:uFillTx/>
          <a:latin typeface="Arial"/>
          <a:ea typeface="Arial"/>
          <a:cs typeface="Arial"/>
          <a:sym typeface="Arial"/>
        </a:defRPr>
      </a:lvl6pPr>
      <a:lvl7pPr marL="3429000" marR="0" indent="-685800" algn="ctr" defTabSz="914400" rtl="0" latinLnBrk="0">
        <a:lnSpc>
          <a:spcPct val="90000"/>
        </a:lnSpc>
        <a:spcBef>
          <a:spcPts val="1000"/>
        </a:spcBef>
        <a:spcAft>
          <a:spcPts val="0"/>
        </a:spcAft>
        <a:buClrTx/>
        <a:buSzPct val="100000"/>
        <a:buFontTx/>
        <a:buChar char="•"/>
        <a:tabLst/>
        <a:defRPr sz="5400" b="0" i="0" u="none" strike="noStrike" cap="none" spc="0" baseline="0">
          <a:solidFill>
            <a:srgbClr val="262626"/>
          </a:solidFill>
          <a:uFillTx/>
          <a:latin typeface="Arial"/>
          <a:ea typeface="Arial"/>
          <a:cs typeface="Arial"/>
          <a:sym typeface="Arial"/>
        </a:defRPr>
      </a:lvl7pPr>
      <a:lvl8pPr marL="3886200" marR="0" indent="-685800" algn="ctr" defTabSz="914400" rtl="0" latinLnBrk="0">
        <a:lnSpc>
          <a:spcPct val="90000"/>
        </a:lnSpc>
        <a:spcBef>
          <a:spcPts val="1000"/>
        </a:spcBef>
        <a:spcAft>
          <a:spcPts val="0"/>
        </a:spcAft>
        <a:buClrTx/>
        <a:buSzPct val="100000"/>
        <a:buFontTx/>
        <a:buChar char="•"/>
        <a:tabLst/>
        <a:defRPr sz="5400" b="0" i="0" u="none" strike="noStrike" cap="none" spc="0" baseline="0">
          <a:solidFill>
            <a:srgbClr val="262626"/>
          </a:solidFill>
          <a:uFillTx/>
          <a:latin typeface="Arial"/>
          <a:ea typeface="Arial"/>
          <a:cs typeface="Arial"/>
          <a:sym typeface="Arial"/>
        </a:defRPr>
      </a:lvl8pPr>
      <a:lvl9pPr marL="4343400" marR="0" indent="-685800" algn="ctr" defTabSz="914400" rtl="0" latinLnBrk="0">
        <a:lnSpc>
          <a:spcPct val="90000"/>
        </a:lnSpc>
        <a:spcBef>
          <a:spcPts val="1000"/>
        </a:spcBef>
        <a:spcAft>
          <a:spcPts val="0"/>
        </a:spcAft>
        <a:buClrTx/>
        <a:buSzPct val="100000"/>
        <a:buFontTx/>
        <a:buChar char="•"/>
        <a:tabLst/>
        <a:defRPr sz="5400" b="0" i="0" u="none" strike="noStrike" cap="none" spc="0" baseline="0">
          <a:solidFill>
            <a:srgbClr val="262626"/>
          </a:solidFill>
          <a:uFillTx/>
          <a:latin typeface="Arial"/>
          <a:ea typeface="Arial"/>
          <a:cs typeface="Arial"/>
          <a:sym typeface="Arial"/>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1pPr>
      <a:lvl2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2pPr>
      <a:lvl3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3pPr>
      <a:lvl4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4pPr>
      <a:lvl5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5pPr>
      <a:lvl6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6pPr>
      <a:lvl7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7pPr>
      <a:lvl8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8pPr>
      <a:lvl9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image" Target="../media/image1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xml"/><Relationship Id="rId3" Type="http://schemas.openxmlformats.org/officeDocument/2006/relationships/image" Target="../media/image1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1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15.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xml"/><Relationship Id="rId3" Type="http://schemas.openxmlformats.org/officeDocument/2006/relationships/image" Target="../media/image13.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xml"/><Relationship Id="rId3"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6.xml"/><Relationship Id="rId3" Type="http://schemas.openxmlformats.org/officeDocument/2006/relationships/image" Target="../media/image17.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7.xml"/><Relationship Id="rId3" Type="http://schemas.openxmlformats.org/officeDocument/2006/relationships/image" Target="../media/image1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9.xml"/><Relationship Id="rId3" Type="http://schemas.openxmlformats.org/officeDocument/2006/relationships/image" Target="../media/image2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3.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3.xml"/><Relationship Id="rId3" Type="http://schemas.openxmlformats.org/officeDocument/2006/relationships/image" Target="../media/image24.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6.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ti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31.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33.jpeg"/><Relationship Id="rId3"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Başlık 1"/>
          <p:cNvSpPr txBox="1">
            <a:spLocks noGrp="1"/>
          </p:cNvSpPr>
          <p:nvPr>
            <p:ph type="title"/>
          </p:nvPr>
        </p:nvSpPr>
        <p:spPr>
          <a:xfrm>
            <a:off x="2000091" y="2087234"/>
            <a:ext cx="8637074" cy="890710"/>
          </a:xfrm>
          <a:prstGeom prst="rect">
            <a:avLst/>
          </a:prstGeom>
        </p:spPr>
        <p:txBody>
          <a:bodyPr/>
          <a:lstStyle>
            <a:lvl1pPr defTabSz="502919">
              <a:defRPr sz="3200">
                <a:solidFill>
                  <a:srgbClr val="005F8B"/>
                </a:solidFill>
              </a:defRPr>
            </a:lvl1pPr>
          </a:lstStyle>
          <a:p>
            <a:r>
              <a:t>PANDEMİ DÖNEMİNDE GEBELİK BESLENMESİ </a:t>
            </a:r>
          </a:p>
        </p:txBody>
      </p:sp>
      <p:pic>
        <p:nvPicPr>
          <p:cNvPr id="193" name="Resim 3" descr="Resim 3"/>
          <p:cNvPicPr>
            <a:picLocks noChangeAspect="1"/>
          </p:cNvPicPr>
          <p:nvPr/>
        </p:nvPicPr>
        <p:blipFill>
          <a:blip r:embed="rId2">
            <a:extLst/>
          </a:blip>
          <a:stretch>
            <a:fillRect/>
          </a:stretch>
        </p:blipFill>
        <p:spPr>
          <a:xfrm>
            <a:off x="3149956" y="3387330"/>
            <a:ext cx="5382286" cy="2622178"/>
          </a:xfrm>
          <a:prstGeom prst="rect">
            <a:avLst/>
          </a:prstGeom>
          <a:ln w="12700">
            <a:miter lim="400000"/>
          </a:ln>
        </p:spPr>
      </p:pic>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Freeform: Shape 34"/>
          <p:cNvSpPr/>
          <p:nvPr/>
        </p:nvSpPr>
        <p:spPr>
          <a:xfrm>
            <a:off x="456467" y="494566"/>
            <a:ext cx="5648327" cy="5886452"/>
          </a:xfrm>
          <a:custGeom>
            <a:avLst/>
            <a:gdLst/>
            <a:ahLst/>
            <a:cxnLst>
              <a:cxn ang="0">
                <a:pos x="wd2" y="hd2"/>
              </a:cxn>
              <a:cxn ang="5400000">
                <a:pos x="wd2" y="hd2"/>
              </a:cxn>
              <a:cxn ang="10800000">
                <a:pos x="wd2" y="hd2"/>
              </a:cxn>
              <a:cxn ang="16200000">
                <a:pos x="wd2" y="hd2"/>
              </a:cxn>
            </a:cxnLst>
            <a:rect l="0" t="0" r="r" b="b"/>
            <a:pathLst>
              <a:path w="21600" h="21600" extrusionOk="0">
                <a:moveTo>
                  <a:pt x="19260" y="0"/>
                </a:moveTo>
                <a:lnTo>
                  <a:pt x="21600" y="0"/>
                </a:lnTo>
                <a:lnTo>
                  <a:pt x="21600" y="1409"/>
                </a:lnTo>
                <a:close/>
                <a:moveTo>
                  <a:pt x="0" y="0"/>
                </a:moveTo>
                <a:lnTo>
                  <a:pt x="18358" y="0"/>
                </a:lnTo>
                <a:lnTo>
                  <a:pt x="21600" y="1953"/>
                </a:lnTo>
                <a:lnTo>
                  <a:pt x="21600" y="18714"/>
                </a:lnTo>
                <a:lnTo>
                  <a:pt x="17773" y="21600"/>
                </a:lnTo>
                <a:lnTo>
                  <a:pt x="0" y="21600"/>
                </a:lnTo>
                <a:close/>
              </a:path>
            </a:pathLst>
          </a:custGeom>
          <a:solidFill>
            <a:srgbClr val="0070C0">
              <a:alpha val="60000"/>
            </a:srgbClr>
          </a:solidFill>
          <a:ln w="12700">
            <a:miter lim="400000"/>
          </a:ln>
        </p:spPr>
        <p:txBody>
          <a:bodyPr lIns="45718" tIns="45718" rIns="45718" bIns="45718" anchor="ctr"/>
          <a:lstStyle/>
          <a:p>
            <a:pPr algn="ctr">
              <a:defRPr>
                <a:solidFill>
                  <a:srgbClr val="FFFFFF"/>
                </a:solidFill>
                <a:latin typeface="Arial"/>
                <a:ea typeface="Arial"/>
                <a:cs typeface="Arial"/>
                <a:sym typeface="Arial"/>
              </a:defRPr>
            </a:pPr>
            <a:endParaRPr/>
          </a:p>
        </p:txBody>
      </p:sp>
      <p:sp>
        <p:nvSpPr>
          <p:cNvPr id="196" name="TextBox 19"/>
          <p:cNvSpPr txBox="1"/>
          <p:nvPr/>
        </p:nvSpPr>
        <p:spPr>
          <a:xfrm>
            <a:off x="7767459" y="2982179"/>
            <a:ext cx="3177208" cy="856403"/>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chor="ctr">
            <a:spAutoFit/>
          </a:bodyPr>
          <a:lstStyle/>
          <a:p>
            <a:pPr algn="r">
              <a:defRPr sz="5400">
                <a:solidFill>
                  <a:srgbClr val="002060"/>
                </a:solidFill>
                <a:latin typeface="Arial"/>
                <a:ea typeface="Arial"/>
                <a:cs typeface="Arial"/>
                <a:sym typeface="Arial"/>
              </a:defRPr>
            </a:pPr>
            <a:r>
              <a:t>İÇERİK</a:t>
            </a:r>
            <a:r>
              <a:rPr>
                <a:solidFill>
                  <a:srgbClr val="404040"/>
                </a:solidFill>
              </a:rPr>
              <a:t> </a:t>
            </a:r>
          </a:p>
        </p:txBody>
      </p:sp>
      <p:grpSp>
        <p:nvGrpSpPr>
          <p:cNvPr id="199" name="Group 21"/>
          <p:cNvGrpSpPr/>
          <p:nvPr/>
        </p:nvGrpSpPr>
        <p:grpSpPr>
          <a:xfrm>
            <a:off x="818417" y="1100478"/>
            <a:ext cx="4707290" cy="1102924"/>
            <a:chOff x="0" y="0"/>
            <a:chExt cx="4707289" cy="1102923"/>
          </a:xfrm>
        </p:grpSpPr>
        <p:sp>
          <p:nvSpPr>
            <p:cNvPr id="197" name="TextBox 6"/>
            <p:cNvSpPr txBox="1"/>
            <p:nvPr/>
          </p:nvSpPr>
          <p:spPr>
            <a:xfrm>
              <a:off x="0" y="0"/>
              <a:ext cx="1167543" cy="110292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lvl1pPr algn="r">
                <a:defRPr sz="7200" b="1">
                  <a:solidFill>
                    <a:srgbClr val="FFFFFF">
                      <a:alpha val="40000"/>
                    </a:srgbClr>
                  </a:solidFill>
                  <a:latin typeface="Arial"/>
                  <a:ea typeface="Arial"/>
                  <a:cs typeface="Arial"/>
                  <a:sym typeface="Arial"/>
                </a:defRPr>
              </a:lvl1pPr>
            </a:lstStyle>
            <a:p>
              <a:r>
                <a:t>01</a:t>
              </a:r>
            </a:p>
          </p:txBody>
        </p:sp>
        <p:sp>
          <p:nvSpPr>
            <p:cNvPr id="198" name="TextBox 20"/>
            <p:cNvSpPr txBox="1"/>
            <p:nvPr/>
          </p:nvSpPr>
          <p:spPr>
            <a:xfrm>
              <a:off x="1150887" y="334940"/>
              <a:ext cx="3556403" cy="5419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defRPr sz="1600">
                  <a:solidFill>
                    <a:srgbClr val="FFFFFF"/>
                  </a:solidFill>
                  <a:latin typeface="Arial"/>
                  <a:ea typeface="Arial"/>
                  <a:cs typeface="Arial"/>
                  <a:sym typeface="Arial"/>
                </a:defRPr>
              </a:lvl1pPr>
            </a:lstStyle>
            <a:p>
              <a:r>
                <a:t>GEBELİKTE DOĞRU BESLENMENİN ÖNEMİ    </a:t>
              </a:r>
            </a:p>
          </p:txBody>
        </p:sp>
      </p:grpSp>
      <p:grpSp>
        <p:nvGrpSpPr>
          <p:cNvPr id="202" name="Group 23"/>
          <p:cNvGrpSpPr/>
          <p:nvPr/>
        </p:nvGrpSpPr>
        <p:grpSpPr>
          <a:xfrm>
            <a:off x="818417" y="2854454"/>
            <a:ext cx="4884161" cy="1102925"/>
            <a:chOff x="0" y="0"/>
            <a:chExt cx="4884160" cy="1102923"/>
          </a:xfrm>
        </p:grpSpPr>
        <p:sp>
          <p:nvSpPr>
            <p:cNvPr id="200" name="TextBox 24"/>
            <p:cNvSpPr txBox="1"/>
            <p:nvPr/>
          </p:nvSpPr>
          <p:spPr>
            <a:xfrm>
              <a:off x="0" y="-1"/>
              <a:ext cx="1167544" cy="110292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lvl1pPr algn="r">
                <a:defRPr sz="7200" b="1">
                  <a:solidFill>
                    <a:srgbClr val="FFFFFF">
                      <a:alpha val="40000"/>
                    </a:srgbClr>
                  </a:solidFill>
                  <a:latin typeface="Arial"/>
                  <a:ea typeface="Arial"/>
                  <a:cs typeface="Arial"/>
                  <a:sym typeface="Arial"/>
                </a:defRPr>
              </a:lvl1pPr>
            </a:lstStyle>
            <a:p>
              <a:r>
                <a:t>02</a:t>
              </a:r>
            </a:p>
          </p:txBody>
        </p:sp>
        <p:sp>
          <p:nvSpPr>
            <p:cNvPr id="201" name="TextBox 26"/>
            <p:cNvSpPr txBox="1"/>
            <p:nvPr/>
          </p:nvSpPr>
          <p:spPr>
            <a:xfrm>
              <a:off x="1167447" y="364833"/>
              <a:ext cx="3716714" cy="54199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lvl1pPr>
                <a:defRPr sz="1600">
                  <a:solidFill>
                    <a:srgbClr val="FFFFFF"/>
                  </a:solidFill>
                  <a:latin typeface="Arial"/>
                  <a:ea typeface="Arial"/>
                  <a:cs typeface="Arial"/>
                  <a:sym typeface="Arial"/>
                </a:defRPr>
              </a:lvl1pPr>
            </a:lstStyle>
            <a:p>
              <a:r>
                <a:t>COVİD PANDEMİSİNİN GEBELİK ÜZERİNE ETKİLERİ </a:t>
              </a:r>
            </a:p>
          </p:txBody>
        </p:sp>
      </p:grpSp>
      <p:grpSp>
        <p:nvGrpSpPr>
          <p:cNvPr id="205" name="Group 28"/>
          <p:cNvGrpSpPr/>
          <p:nvPr/>
        </p:nvGrpSpPr>
        <p:grpSpPr>
          <a:xfrm>
            <a:off x="818417" y="4733461"/>
            <a:ext cx="5008817" cy="1102924"/>
            <a:chOff x="0" y="0"/>
            <a:chExt cx="5008816" cy="1102923"/>
          </a:xfrm>
        </p:grpSpPr>
        <p:sp>
          <p:nvSpPr>
            <p:cNvPr id="203" name="TextBox 29"/>
            <p:cNvSpPr txBox="1"/>
            <p:nvPr/>
          </p:nvSpPr>
          <p:spPr>
            <a:xfrm>
              <a:off x="0" y="-1"/>
              <a:ext cx="1167543" cy="110292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lvl1pPr algn="r">
                <a:defRPr sz="7200" b="1">
                  <a:solidFill>
                    <a:srgbClr val="FFFFFF">
                      <a:alpha val="40000"/>
                    </a:srgbClr>
                  </a:solidFill>
                  <a:latin typeface="Arial"/>
                  <a:ea typeface="Arial"/>
                  <a:cs typeface="Arial"/>
                  <a:sym typeface="Arial"/>
                </a:defRPr>
              </a:lvl1pPr>
            </a:lstStyle>
            <a:p>
              <a:r>
                <a:t>03</a:t>
              </a:r>
            </a:p>
          </p:txBody>
        </p:sp>
        <p:sp>
          <p:nvSpPr>
            <p:cNvPr id="204" name="TextBox 31"/>
            <p:cNvSpPr txBox="1"/>
            <p:nvPr/>
          </p:nvSpPr>
          <p:spPr>
            <a:xfrm>
              <a:off x="1292103" y="418995"/>
              <a:ext cx="3716714" cy="3133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lvl1pPr>
                <a:defRPr sz="1600">
                  <a:solidFill>
                    <a:srgbClr val="FFFFFF"/>
                  </a:solidFill>
                  <a:latin typeface="Arial"/>
                  <a:ea typeface="Arial"/>
                  <a:cs typeface="Arial"/>
                  <a:sym typeface="Arial"/>
                </a:defRPr>
              </a:lvl1pPr>
            </a:lstStyle>
            <a:p>
              <a:r>
                <a:t>GEBELİK BESLENMESİ</a:t>
              </a:r>
            </a:p>
          </p:txBody>
        </p:sp>
      </p:grpSp>
    </p:spTree>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7" name="İçerik Yer Tutucusu 11" descr="İçerik Yer Tutucusu 11"/>
          <p:cNvPicPr>
            <a:picLocks noChangeAspect="1"/>
          </p:cNvPicPr>
          <p:nvPr/>
        </p:nvPicPr>
        <p:blipFill>
          <a:blip r:embed="rId3">
            <a:extLst/>
          </a:blip>
          <a:stretch>
            <a:fillRect/>
          </a:stretch>
        </p:blipFill>
        <p:spPr>
          <a:xfrm>
            <a:off x="0" y="0"/>
            <a:ext cx="12192000" cy="6858000"/>
          </a:xfrm>
          <a:prstGeom prst="rect">
            <a:avLst/>
          </a:prstGeom>
          <a:ln w="12700">
            <a:miter lim="400000"/>
          </a:ln>
        </p:spPr>
      </p:pic>
      <p:sp>
        <p:nvSpPr>
          <p:cNvPr id="208" name="İçerik Yer Tutucusu 2"/>
          <p:cNvSpPr txBox="1"/>
          <p:nvPr/>
        </p:nvSpPr>
        <p:spPr>
          <a:xfrm>
            <a:off x="4862643" y="1462723"/>
            <a:ext cx="8532223" cy="4387352"/>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a:bodyPr>
          <a:lstStyle/>
          <a:p>
            <a:pPr marL="228600" indent="-228600">
              <a:lnSpc>
                <a:spcPct val="90000"/>
              </a:lnSpc>
              <a:spcBef>
                <a:spcPts val="1000"/>
              </a:spcBef>
              <a:buSzPct val="100000"/>
              <a:buFont typeface="Arial"/>
              <a:buChar char="•"/>
              <a:defRPr sz="4800">
                <a:solidFill>
                  <a:srgbClr val="005F8B"/>
                </a:solidFill>
                <a:latin typeface="Arial"/>
                <a:ea typeface="Arial"/>
                <a:cs typeface="Arial"/>
                <a:sym typeface="Arial"/>
              </a:defRPr>
            </a:pPr>
            <a:r>
              <a:t>Yeterli </a:t>
            </a:r>
            <a:endParaRPr sz="2800">
              <a:solidFill>
                <a:srgbClr val="262626"/>
              </a:solidFill>
            </a:endParaRPr>
          </a:p>
          <a:p>
            <a:pPr marL="228600" indent="-228600">
              <a:lnSpc>
                <a:spcPct val="90000"/>
              </a:lnSpc>
              <a:spcBef>
                <a:spcPts val="1000"/>
              </a:spcBef>
              <a:buSzPct val="100000"/>
              <a:buFont typeface="Arial"/>
              <a:buChar char="•"/>
              <a:defRPr sz="4800">
                <a:solidFill>
                  <a:srgbClr val="005F8B"/>
                </a:solidFill>
                <a:latin typeface="Arial"/>
                <a:ea typeface="Arial"/>
                <a:cs typeface="Arial"/>
                <a:sym typeface="Arial"/>
              </a:defRPr>
            </a:pPr>
            <a:r>
              <a:t>Dengeli </a:t>
            </a:r>
            <a:endParaRPr sz="2800">
              <a:solidFill>
                <a:srgbClr val="262626"/>
              </a:solidFill>
            </a:endParaRPr>
          </a:p>
          <a:p>
            <a:pPr marL="228600" indent="-228600">
              <a:lnSpc>
                <a:spcPct val="90000"/>
              </a:lnSpc>
              <a:spcBef>
                <a:spcPts val="1000"/>
              </a:spcBef>
              <a:buSzPct val="100000"/>
              <a:buFont typeface="Arial"/>
              <a:buChar char="•"/>
              <a:defRPr sz="4800">
                <a:solidFill>
                  <a:srgbClr val="005F8B"/>
                </a:solidFill>
                <a:latin typeface="Arial"/>
                <a:ea typeface="Arial"/>
                <a:cs typeface="Arial"/>
                <a:sym typeface="Arial"/>
              </a:defRPr>
            </a:pPr>
            <a:r>
              <a:t>Zengin besin öğesi içeriği</a:t>
            </a:r>
            <a:endParaRPr sz="2800">
              <a:solidFill>
                <a:srgbClr val="262626"/>
              </a:solidFill>
            </a:endParaRPr>
          </a:p>
          <a:p>
            <a:pPr marL="228600" indent="-228600">
              <a:lnSpc>
                <a:spcPct val="90000"/>
              </a:lnSpc>
              <a:spcBef>
                <a:spcPts val="1000"/>
              </a:spcBef>
              <a:buSzPct val="100000"/>
              <a:buFont typeface="Arial"/>
              <a:buChar char="•"/>
              <a:defRPr sz="4800">
                <a:solidFill>
                  <a:srgbClr val="005F8B"/>
                </a:solidFill>
                <a:latin typeface="Arial"/>
                <a:ea typeface="Arial"/>
                <a:cs typeface="Arial"/>
                <a:sym typeface="Arial"/>
              </a:defRPr>
            </a:pPr>
            <a:r>
              <a:t>Bireye özgü </a:t>
            </a:r>
            <a:endParaRPr sz="2800">
              <a:solidFill>
                <a:srgbClr val="262626"/>
              </a:solidFill>
            </a:endParaRPr>
          </a:p>
          <a:p>
            <a:pPr>
              <a:lnSpc>
                <a:spcPct val="90000"/>
              </a:lnSpc>
              <a:spcBef>
                <a:spcPts val="1000"/>
              </a:spcBef>
              <a:defRPr sz="4800">
                <a:solidFill>
                  <a:srgbClr val="262626"/>
                </a:solidFill>
                <a:latin typeface="Arial"/>
                <a:ea typeface="Arial"/>
                <a:cs typeface="Arial"/>
                <a:sym typeface="Arial"/>
              </a:defRPr>
            </a:pPr>
            <a:r>
              <a:t>  </a:t>
            </a:r>
          </a:p>
        </p:txBody>
      </p:sp>
      <p:sp>
        <p:nvSpPr>
          <p:cNvPr id="209" name="Metin kutusu 2"/>
          <p:cNvSpPr txBox="1"/>
          <p:nvPr/>
        </p:nvSpPr>
        <p:spPr>
          <a:xfrm>
            <a:off x="773757" y="317390"/>
            <a:ext cx="8300702" cy="856404"/>
          </a:xfrm>
          <a:prstGeom prst="rect">
            <a:avLst/>
          </a:prstGeom>
          <a:solidFill>
            <a:srgbClr val="005F8B"/>
          </a:solidFill>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5400">
                <a:solidFill>
                  <a:srgbClr val="FFFFFF"/>
                </a:solidFill>
                <a:latin typeface="Arial"/>
                <a:ea typeface="Arial"/>
                <a:cs typeface="Arial"/>
                <a:sym typeface="Arial"/>
              </a:defRPr>
            </a:lvl1pPr>
          </a:lstStyle>
          <a:p>
            <a:r>
              <a:t>Yaşamın Her Döneminde </a:t>
            </a:r>
          </a:p>
        </p:txBody>
      </p:sp>
    </p:spTree>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Yer Tutucusu 5"/>
          <p:cNvPicPr>
            <a:picLocks noGrp="1" noChangeAspect="1"/>
          </p:cNvPicPr>
          <p:nvPr>
            <p:ph type="pic" idx="4294967295"/>
          </p:nvPr>
        </p:nvPicPr>
        <p:blipFill>
          <a:blip r:embed="rId3" cstate="print">
            <a:extLst>
              <a:ext uri="{28A0092B-C50C-407E-A947-70E740481C1C}">
                <a14:useLocalDpi xmlns:a14="http://schemas.microsoft.com/office/drawing/2010/main" val="0"/>
              </a:ext>
            </a:extLst>
          </a:blip>
          <a:srcRect t="14056" b="14056"/>
          <a:stretch>
            <a:fillRect/>
          </a:stretch>
        </p:blipFill>
        <p:spPr>
          <a:xfrm>
            <a:off x="3182223" y="0"/>
            <a:ext cx="9486855" cy="4547240"/>
          </a:xfrm>
          <a:custGeom>
            <a:avLst/>
            <a:gdLst>
              <a:gd name="connsiteX0" fmla="*/ 7412695 w 9486855"/>
              <a:gd name="connsiteY0" fmla="*/ 0 h 4547240"/>
              <a:gd name="connsiteX1" fmla="*/ 8025160 w 9486855"/>
              <a:gd name="connsiteY1" fmla="*/ 0 h 4547240"/>
              <a:gd name="connsiteX2" fmla="*/ 7781039 w 9486855"/>
              <a:gd name="connsiteY2" fmla="*/ 294875 h 4547240"/>
              <a:gd name="connsiteX3" fmla="*/ 7726126 w 9486855"/>
              <a:gd name="connsiteY3" fmla="*/ 258215 h 4547240"/>
              <a:gd name="connsiteX4" fmla="*/ 6176909 w 9486855"/>
              <a:gd name="connsiteY4" fmla="*/ 0 h 4547240"/>
              <a:gd name="connsiteX5" fmla="*/ 7298411 w 9486855"/>
              <a:gd name="connsiteY5" fmla="*/ 0 h 4547240"/>
              <a:gd name="connsiteX6" fmla="*/ 8325765 w 9486855"/>
              <a:gd name="connsiteY6" fmla="*/ 846370 h 4547240"/>
              <a:gd name="connsiteX7" fmla="*/ 7871015 w 9486855"/>
              <a:gd name="connsiteY7" fmla="*/ 1395664 h 4547240"/>
              <a:gd name="connsiteX8" fmla="*/ 4941124 w 9486855"/>
              <a:gd name="connsiteY8" fmla="*/ 0 h 4547240"/>
              <a:gd name="connsiteX9" fmla="*/ 6062628 w 9486855"/>
              <a:gd name="connsiteY9" fmla="*/ 0 h 4547240"/>
              <a:gd name="connsiteX10" fmla="*/ 9064045 w 9486855"/>
              <a:gd name="connsiteY10" fmla="*/ 2472672 h 4547240"/>
              <a:gd name="connsiteX11" fmla="*/ 9084635 w 9486855"/>
              <a:gd name="connsiteY11" fmla="*/ 2493435 h 4547240"/>
              <a:gd name="connsiteX12" fmla="*/ 8633516 w 9486855"/>
              <a:gd name="connsiteY12" fmla="*/ 3038344 h 4547240"/>
              <a:gd name="connsiteX13" fmla="*/ 8610619 w 9486855"/>
              <a:gd name="connsiteY13" fmla="*/ 3023058 h 4547240"/>
              <a:gd name="connsiteX14" fmla="*/ 3705338 w 9486855"/>
              <a:gd name="connsiteY14" fmla="*/ 0 h 4547240"/>
              <a:gd name="connsiteX15" fmla="*/ 4826842 w 9486855"/>
              <a:gd name="connsiteY15" fmla="*/ 0 h 4547240"/>
              <a:gd name="connsiteX16" fmla="*/ 9453939 w 9486855"/>
              <a:gd name="connsiteY16" fmla="*/ 3811964 h 4547240"/>
              <a:gd name="connsiteX17" fmla="*/ 9486855 w 9486855"/>
              <a:gd name="connsiteY17" fmla="*/ 3845156 h 4547240"/>
              <a:gd name="connsiteX18" fmla="*/ 9037976 w 9486855"/>
              <a:gd name="connsiteY18" fmla="*/ 4387359 h 4547240"/>
              <a:gd name="connsiteX19" fmla="*/ 9000514 w 9486855"/>
              <a:gd name="connsiteY19" fmla="*/ 4362349 h 4547240"/>
              <a:gd name="connsiteX20" fmla="*/ 2469555 w 9486855"/>
              <a:gd name="connsiteY20" fmla="*/ 0 h 4547240"/>
              <a:gd name="connsiteX21" fmla="*/ 3591059 w 9486855"/>
              <a:gd name="connsiteY21" fmla="*/ 0 h 4547240"/>
              <a:gd name="connsiteX22" fmla="*/ 7399197 w 9486855"/>
              <a:gd name="connsiteY22" fmla="*/ 3137277 h 4547240"/>
              <a:gd name="connsiteX23" fmla="*/ 7416431 w 9486855"/>
              <a:gd name="connsiteY23" fmla="*/ 3154229 h 4547240"/>
              <a:gd name="connsiteX24" fmla="*/ 6964295 w 9486855"/>
              <a:gd name="connsiteY24" fmla="*/ 3700365 h 4547240"/>
              <a:gd name="connsiteX25" fmla="*/ 6945772 w 9486855"/>
              <a:gd name="connsiteY25" fmla="*/ 3687663 h 4547240"/>
              <a:gd name="connsiteX26" fmla="*/ 1233769 w 9486855"/>
              <a:gd name="connsiteY26" fmla="*/ 0 h 4547240"/>
              <a:gd name="connsiteX27" fmla="*/ 2355273 w 9486855"/>
              <a:gd name="connsiteY27" fmla="*/ 0 h 4547240"/>
              <a:gd name="connsiteX28" fmla="*/ 7208121 w 9486855"/>
              <a:gd name="connsiteY28" fmla="*/ 3997945 h 4547240"/>
              <a:gd name="connsiteX29" fmla="*/ 6753370 w 9486855"/>
              <a:gd name="connsiteY29" fmla="*/ 4547240 h 4547240"/>
              <a:gd name="connsiteX30" fmla="*/ 0 w 9486855"/>
              <a:gd name="connsiteY30" fmla="*/ 0 h 4547240"/>
              <a:gd name="connsiteX31" fmla="*/ 1119492 w 9486855"/>
              <a:gd name="connsiteY31" fmla="*/ 0 h 4547240"/>
              <a:gd name="connsiteX32" fmla="*/ 5077250 w 9486855"/>
              <a:gd name="connsiteY32" fmla="*/ 3260539 h 4547240"/>
              <a:gd name="connsiteX33" fmla="*/ 4622500 w 9486855"/>
              <a:gd name="connsiteY33" fmla="*/ 3809833 h 4547240"/>
              <a:gd name="connsiteX34" fmla="*/ 8977 w 9486855"/>
              <a:gd name="connsiteY34" fmla="*/ 9054 h 4547240"/>
              <a:gd name="connsiteX0" fmla="*/ 7412695 w 9486855"/>
              <a:gd name="connsiteY0" fmla="*/ 0 h 4547240"/>
              <a:gd name="connsiteX1" fmla="*/ 7781039 w 9486855"/>
              <a:gd name="connsiteY1" fmla="*/ 294875 h 4547240"/>
              <a:gd name="connsiteX2" fmla="*/ 7726126 w 9486855"/>
              <a:gd name="connsiteY2" fmla="*/ 258215 h 4547240"/>
              <a:gd name="connsiteX3" fmla="*/ 7412695 w 9486855"/>
              <a:gd name="connsiteY3" fmla="*/ 0 h 4547240"/>
              <a:gd name="connsiteX4" fmla="*/ 6176909 w 9486855"/>
              <a:gd name="connsiteY4" fmla="*/ 0 h 4547240"/>
              <a:gd name="connsiteX5" fmla="*/ 7298411 w 9486855"/>
              <a:gd name="connsiteY5" fmla="*/ 0 h 4547240"/>
              <a:gd name="connsiteX6" fmla="*/ 8325765 w 9486855"/>
              <a:gd name="connsiteY6" fmla="*/ 846370 h 4547240"/>
              <a:gd name="connsiteX7" fmla="*/ 7871015 w 9486855"/>
              <a:gd name="connsiteY7" fmla="*/ 1395664 h 4547240"/>
              <a:gd name="connsiteX8" fmla="*/ 6176909 w 9486855"/>
              <a:gd name="connsiteY8" fmla="*/ 0 h 4547240"/>
              <a:gd name="connsiteX9" fmla="*/ 4941124 w 9486855"/>
              <a:gd name="connsiteY9" fmla="*/ 0 h 4547240"/>
              <a:gd name="connsiteX10" fmla="*/ 6062628 w 9486855"/>
              <a:gd name="connsiteY10" fmla="*/ 0 h 4547240"/>
              <a:gd name="connsiteX11" fmla="*/ 9064045 w 9486855"/>
              <a:gd name="connsiteY11" fmla="*/ 2472672 h 4547240"/>
              <a:gd name="connsiteX12" fmla="*/ 9084635 w 9486855"/>
              <a:gd name="connsiteY12" fmla="*/ 2493435 h 4547240"/>
              <a:gd name="connsiteX13" fmla="*/ 8633516 w 9486855"/>
              <a:gd name="connsiteY13" fmla="*/ 3038344 h 4547240"/>
              <a:gd name="connsiteX14" fmla="*/ 8610619 w 9486855"/>
              <a:gd name="connsiteY14" fmla="*/ 3023058 h 4547240"/>
              <a:gd name="connsiteX15" fmla="*/ 4941124 w 9486855"/>
              <a:gd name="connsiteY15" fmla="*/ 0 h 4547240"/>
              <a:gd name="connsiteX16" fmla="*/ 3705338 w 9486855"/>
              <a:gd name="connsiteY16" fmla="*/ 0 h 4547240"/>
              <a:gd name="connsiteX17" fmla="*/ 4826842 w 9486855"/>
              <a:gd name="connsiteY17" fmla="*/ 0 h 4547240"/>
              <a:gd name="connsiteX18" fmla="*/ 9453939 w 9486855"/>
              <a:gd name="connsiteY18" fmla="*/ 3811964 h 4547240"/>
              <a:gd name="connsiteX19" fmla="*/ 9486855 w 9486855"/>
              <a:gd name="connsiteY19" fmla="*/ 3845156 h 4547240"/>
              <a:gd name="connsiteX20" fmla="*/ 9037976 w 9486855"/>
              <a:gd name="connsiteY20" fmla="*/ 4387359 h 4547240"/>
              <a:gd name="connsiteX21" fmla="*/ 9000514 w 9486855"/>
              <a:gd name="connsiteY21" fmla="*/ 4362349 h 4547240"/>
              <a:gd name="connsiteX22" fmla="*/ 3705338 w 9486855"/>
              <a:gd name="connsiteY22" fmla="*/ 0 h 4547240"/>
              <a:gd name="connsiteX23" fmla="*/ 2469555 w 9486855"/>
              <a:gd name="connsiteY23" fmla="*/ 0 h 4547240"/>
              <a:gd name="connsiteX24" fmla="*/ 3591059 w 9486855"/>
              <a:gd name="connsiteY24" fmla="*/ 0 h 4547240"/>
              <a:gd name="connsiteX25" fmla="*/ 7399197 w 9486855"/>
              <a:gd name="connsiteY25" fmla="*/ 3137277 h 4547240"/>
              <a:gd name="connsiteX26" fmla="*/ 7416431 w 9486855"/>
              <a:gd name="connsiteY26" fmla="*/ 3154229 h 4547240"/>
              <a:gd name="connsiteX27" fmla="*/ 6964295 w 9486855"/>
              <a:gd name="connsiteY27" fmla="*/ 3700365 h 4547240"/>
              <a:gd name="connsiteX28" fmla="*/ 6945772 w 9486855"/>
              <a:gd name="connsiteY28" fmla="*/ 3687663 h 4547240"/>
              <a:gd name="connsiteX29" fmla="*/ 2469555 w 9486855"/>
              <a:gd name="connsiteY29" fmla="*/ 0 h 4547240"/>
              <a:gd name="connsiteX30" fmla="*/ 1233769 w 9486855"/>
              <a:gd name="connsiteY30" fmla="*/ 0 h 4547240"/>
              <a:gd name="connsiteX31" fmla="*/ 2355273 w 9486855"/>
              <a:gd name="connsiteY31" fmla="*/ 0 h 4547240"/>
              <a:gd name="connsiteX32" fmla="*/ 7208121 w 9486855"/>
              <a:gd name="connsiteY32" fmla="*/ 3997945 h 4547240"/>
              <a:gd name="connsiteX33" fmla="*/ 6753370 w 9486855"/>
              <a:gd name="connsiteY33" fmla="*/ 4547240 h 4547240"/>
              <a:gd name="connsiteX34" fmla="*/ 1233769 w 9486855"/>
              <a:gd name="connsiteY34" fmla="*/ 0 h 4547240"/>
              <a:gd name="connsiteX35" fmla="*/ 0 w 9486855"/>
              <a:gd name="connsiteY35" fmla="*/ 0 h 4547240"/>
              <a:gd name="connsiteX36" fmla="*/ 1119492 w 9486855"/>
              <a:gd name="connsiteY36" fmla="*/ 0 h 4547240"/>
              <a:gd name="connsiteX37" fmla="*/ 5077250 w 9486855"/>
              <a:gd name="connsiteY37" fmla="*/ 3260539 h 4547240"/>
              <a:gd name="connsiteX38" fmla="*/ 4622500 w 9486855"/>
              <a:gd name="connsiteY38" fmla="*/ 3809833 h 4547240"/>
              <a:gd name="connsiteX39" fmla="*/ 8977 w 9486855"/>
              <a:gd name="connsiteY39" fmla="*/ 9054 h 4547240"/>
              <a:gd name="connsiteX40" fmla="*/ 0 w 9486855"/>
              <a:gd name="connsiteY40" fmla="*/ 0 h 4547240"/>
              <a:gd name="connsiteX0" fmla="*/ 7412695 w 9486855"/>
              <a:gd name="connsiteY0" fmla="*/ 0 h 4547240"/>
              <a:gd name="connsiteX1" fmla="*/ 7726126 w 9486855"/>
              <a:gd name="connsiteY1" fmla="*/ 258215 h 4547240"/>
              <a:gd name="connsiteX2" fmla="*/ 7412695 w 9486855"/>
              <a:gd name="connsiteY2" fmla="*/ 0 h 4547240"/>
              <a:gd name="connsiteX3" fmla="*/ 6176909 w 9486855"/>
              <a:gd name="connsiteY3" fmla="*/ 0 h 4547240"/>
              <a:gd name="connsiteX4" fmla="*/ 7298411 w 9486855"/>
              <a:gd name="connsiteY4" fmla="*/ 0 h 4547240"/>
              <a:gd name="connsiteX5" fmla="*/ 8325765 w 9486855"/>
              <a:gd name="connsiteY5" fmla="*/ 846370 h 4547240"/>
              <a:gd name="connsiteX6" fmla="*/ 7871015 w 9486855"/>
              <a:gd name="connsiteY6" fmla="*/ 1395664 h 4547240"/>
              <a:gd name="connsiteX7" fmla="*/ 6176909 w 9486855"/>
              <a:gd name="connsiteY7" fmla="*/ 0 h 4547240"/>
              <a:gd name="connsiteX8" fmla="*/ 4941124 w 9486855"/>
              <a:gd name="connsiteY8" fmla="*/ 0 h 4547240"/>
              <a:gd name="connsiteX9" fmla="*/ 6062628 w 9486855"/>
              <a:gd name="connsiteY9" fmla="*/ 0 h 4547240"/>
              <a:gd name="connsiteX10" fmla="*/ 9064045 w 9486855"/>
              <a:gd name="connsiteY10" fmla="*/ 2472672 h 4547240"/>
              <a:gd name="connsiteX11" fmla="*/ 9084635 w 9486855"/>
              <a:gd name="connsiteY11" fmla="*/ 2493435 h 4547240"/>
              <a:gd name="connsiteX12" fmla="*/ 8633516 w 9486855"/>
              <a:gd name="connsiteY12" fmla="*/ 3038344 h 4547240"/>
              <a:gd name="connsiteX13" fmla="*/ 8610619 w 9486855"/>
              <a:gd name="connsiteY13" fmla="*/ 3023058 h 4547240"/>
              <a:gd name="connsiteX14" fmla="*/ 4941124 w 9486855"/>
              <a:gd name="connsiteY14" fmla="*/ 0 h 4547240"/>
              <a:gd name="connsiteX15" fmla="*/ 3705338 w 9486855"/>
              <a:gd name="connsiteY15" fmla="*/ 0 h 4547240"/>
              <a:gd name="connsiteX16" fmla="*/ 4826842 w 9486855"/>
              <a:gd name="connsiteY16" fmla="*/ 0 h 4547240"/>
              <a:gd name="connsiteX17" fmla="*/ 9453939 w 9486855"/>
              <a:gd name="connsiteY17" fmla="*/ 3811964 h 4547240"/>
              <a:gd name="connsiteX18" fmla="*/ 9486855 w 9486855"/>
              <a:gd name="connsiteY18" fmla="*/ 3845156 h 4547240"/>
              <a:gd name="connsiteX19" fmla="*/ 9037976 w 9486855"/>
              <a:gd name="connsiteY19" fmla="*/ 4387359 h 4547240"/>
              <a:gd name="connsiteX20" fmla="*/ 9000514 w 9486855"/>
              <a:gd name="connsiteY20" fmla="*/ 4362349 h 4547240"/>
              <a:gd name="connsiteX21" fmla="*/ 3705338 w 9486855"/>
              <a:gd name="connsiteY21" fmla="*/ 0 h 4547240"/>
              <a:gd name="connsiteX22" fmla="*/ 2469555 w 9486855"/>
              <a:gd name="connsiteY22" fmla="*/ 0 h 4547240"/>
              <a:gd name="connsiteX23" fmla="*/ 3591059 w 9486855"/>
              <a:gd name="connsiteY23" fmla="*/ 0 h 4547240"/>
              <a:gd name="connsiteX24" fmla="*/ 7399197 w 9486855"/>
              <a:gd name="connsiteY24" fmla="*/ 3137277 h 4547240"/>
              <a:gd name="connsiteX25" fmla="*/ 7416431 w 9486855"/>
              <a:gd name="connsiteY25" fmla="*/ 3154229 h 4547240"/>
              <a:gd name="connsiteX26" fmla="*/ 6964295 w 9486855"/>
              <a:gd name="connsiteY26" fmla="*/ 3700365 h 4547240"/>
              <a:gd name="connsiteX27" fmla="*/ 6945772 w 9486855"/>
              <a:gd name="connsiteY27" fmla="*/ 3687663 h 4547240"/>
              <a:gd name="connsiteX28" fmla="*/ 2469555 w 9486855"/>
              <a:gd name="connsiteY28" fmla="*/ 0 h 4547240"/>
              <a:gd name="connsiteX29" fmla="*/ 1233769 w 9486855"/>
              <a:gd name="connsiteY29" fmla="*/ 0 h 4547240"/>
              <a:gd name="connsiteX30" fmla="*/ 2355273 w 9486855"/>
              <a:gd name="connsiteY30" fmla="*/ 0 h 4547240"/>
              <a:gd name="connsiteX31" fmla="*/ 7208121 w 9486855"/>
              <a:gd name="connsiteY31" fmla="*/ 3997945 h 4547240"/>
              <a:gd name="connsiteX32" fmla="*/ 6753370 w 9486855"/>
              <a:gd name="connsiteY32" fmla="*/ 4547240 h 4547240"/>
              <a:gd name="connsiteX33" fmla="*/ 1233769 w 9486855"/>
              <a:gd name="connsiteY33" fmla="*/ 0 h 4547240"/>
              <a:gd name="connsiteX34" fmla="*/ 0 w 9486855"/>
              <a:gd name="connsiteY34" fmla="*/ 0 h 4547240"/>
              <a:gd name="connsiteX35" fmla="*/ 1119492 w 9486855"/>
              <a:gd name="connsiteY35" fmla="*/ 0 h 4547240"/>
              <a:gd name="connsiteX36" fmla="*/ 5077250 w 9486855"/>
              <a:gd name="connsiteY36" fmla="*/ 3260539 h 4547240"/>
              <a:gd name="connsiteX37" fmla="*/ 4622500 w 9486855"/>
              <a:gd name="connsiteY37" fmla="*/ 3809833 h 4547240"/>
              <a:gd name="connsiteX38" fmla="*/ 8977 w 9486855"/>
              <a:gd name="connsiteY38" fmla="*/ 9054 h 4547240"/>
              <a:gd name="connsiteX39" fmla="*/ 0 w 9486855"/>
              <a:gd name="connsiteY39" fmla="*/ 0 h 4547240"/>
              <a:gd name="connsiteX0" fmla="*/ 6176909 w 9486855"/>
              <a:gd name="connsiteY0" fmla="*/ 0 h 4547240"/>
              <a:gd name="connsiteX1" fmla="*/ 7298411 w 9486855"/>
              <a:gd name="connsiteY1" fmla="*/ 0 h 4547240"/>
              <a:gd name="connsiteX2" fmla="*/ 8325765 w 9486855"/>
              <a:gd name="connsiteY2" fmla="*/ 846370 h 4547240"/>
              <a:gd name="connsiteX3" fmla="*/ 7871015 w 9486855"/>
              <a:gd name="connsiteY3" fmla="*/ 1395664 h 4547240"/>
              <a:gd name="connsiteX4" fmla="*/ 6176909 w 9486855"/>
              <a:gd name="connsiteY4" fmla="*/ 0 h 4547240"/>
              <a:gd name="connsiteX5" fmla="*/ 4941124 w 9486855"/>
              <a:gd name="connsiteY5" fmla="*/ 0 h 4547240"/>
              <a:gd name="connsiteX6" fmla="*/ 6062628 w 9486855"/>
              <a:gd name="connsiteY6" fmla="*/ 0 h 4547240"/>
              <a:gd name="connsiteX7" fmla="*/ 9064045 w 9486855"/>
              <a:gd name="connsiteY7" fmla="*/ 2472672 h 4547240"/>
              <a:gd name="connsiteX8" fmla="*/ 9084635 w 9486855"/>
              <a:gd name="connsiteY8" fmla="*/ 2493435 h 4547240"/>
              <a:gd name="connsiteX9" fmla="*/ 8633516 w 9486855"/>
              <a:gd name="connsiteY9" fmla="*/ 3038344 h 4547240"/>
              <a:gd name="connsiteX10" fmla="*/ 8610619 w 9486855"/>
              <a:gd name="connsiteY10" fmla="*/ 3023058 h 4547240"/>
              <a:gd name="connsiteX11" fmla="*/ 4941124 w 9486855"/>
              <a:gd name="connsiteY11" fmla="*/ 0 h 4547240"/>
              <a:gd name="connsiteX12" fmla="*/ 3705338 w 9486855"/>
              <a:gd name="connsiteY12" fmla="*/ 0 h 4547240"/>
              <a:gd name="connsiteX13" fmla="*/ 4826842 w 9486855"/>
              <a:gd name="connsiteY13" fmla="*/ 0 h 4547240"/>
              <a:gd name="connsiteX14" fmla="*/ 9453939 w 9486855"/>
              <a:gd name="connsiteY14" fmla="*/ 3811964 h 4547240"/>
              <a:gd name="connsiteX15" fmla="*/ 9486855 w 9486855"/>
              <a:gd name="connsiteY15" fmla="*/ 3845156 h 4547240"/>
              <a:gd name="connsiteX16" fmla="*/ 9037976 w 9486855"/>
              <a:gd name="connsiteY16" fmla="*/ 4387359 h 4547240"/>
              <a:gd name="connsiteX17" fmla="*/ 9000514 w 9486855"/>
              <a:gd name="connsiteY17" fmla="*/ 4362349 h 4547240"/>
              <a:gd name="connsiteX18" fmla="*/ 3705338 w 9486855"/>
              <a:gd name="connsiteY18" fmla="*/ 0 h 4547240"/>
              <a:gd name="connsiteX19" fmla="*/ 2469555 w 9486855"/>
              <a:gd name="connsiteY19" fmla="*/ 0 h 4547240"/>
              <a:gd name="connsiteX20" fmla="*/ 3591059 w 9486855"/>
              <a:gd name="connsiteY20" fmla="*/ 0 h 4547240"/>
              <a:gd name="connsiteX21" fmla="*/ 7399197 w 9486855"/>
              <a:gd name="connsiteY21" fmla="*/ 3137277 h 4547240"/>
              <a:gd name="connsiteX22" fmla="*/ 7416431 w 9486855"/>
              <a:gd name="connsiteY22" fmla="*/ 3154229 h 4547240"/>
              <a:gd name="connsiteX23" fmla="*/ 6964295 w 9486855"/>
              <a:gd name="connsiteY23" fmla="*/ 3700365 h 4547240"/>
              <a:gd name="connsiteX24" fmla="*/ 6945772 w 9486855"/>
              <a:gd name="connsiteY24" fmla="*/ 3687663 h 4547240"/>
              <a:gd name="connsiteX25" fmla="*/ 2469555 w 9486855"/>
              <a:gd name="connsiteY25" fmla="*/ 0 h 4547240"/>
              <a:gd name="connsiteX26" fmla="*/ 1233769 w 9486855"/>
              <a:gd name="connsiteY26" fmla="*/ 0 h 4547240"/>
              <a:gd name="connsiteX27" fmla="*/ 2355273 w 9486855"/>
              <a:gd name="connsiteY27" fmla="*/ 0 h 4547240"/>
              <a:gd name="connsiteX28" fmla="*/ 7208121 w 9486855"/>
              <a:gd name="connsiteY28" fmla="*/ 3997945 h 4547240"/>
              <a:gd name="connsiteX29" fmla="*/ 6753370 w 9486855"/>
              <a:gd name="connsiteY29" fmla="*/ 4547240 h 4547240"/>
              <a:gd name="connsiteX30" fmla="*/ 1233769 w 9486855"/>
              <a:gd name="connsiteY30" fmla="*/ 0 h 4547240"/>
              <a:gd name="connsiteX31" fmla="*/ 0 w 9486855"/>
              <a:gd name="connsiteY31" fmla="*/ 0 h 4547240"/>
              <a:gd name="connsiteX32" fmla="*/ 1119492 w 9486855"/>
              <a:gd name="connsiteY32" fmla="*/ 0 h 4547240"/>
              <a:gd name="connsiteX33" fmla="*/ 5077250 w 9486855"/>
              <a:gd name="connsiteY33" fmla="*/ 3260539 h 4547240"/>
              <a:gd name="connsiteX34" fmla="*/ 4622500 w 9486855"/>
              <a:gd name="connsiteY34" fmla="*/ 3809833 h 4547240"/>
              <a:gd name="connsiteX35" fmla="*/ 8977 w 9486855"/>
              <a:gd name="connsiteY35" fmla="*/ 9054 h 4547240"/>
              <a:gd name="connsiteX36" fmla="*/ 0 w 9486855"/>
              <a:gd name="connsiteY36" fmla="*/ 0 h 4547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486855" h="4547240">
                <a:moveTo>
                  <a:pt x="6176909" y="0"/>
                </a:moveTo>
                <a:lnTo>
                  <a:pt x="7298411" y="0"/>
                </a:lnTo>
                <a:lnTo>
                  <a:pt x="8325765" y="846370"/>
                </a:lnTo>
                <a:lnTo>
                  <a:pt x="7871015" y="1395664"/>
                </a:lnTo>
                <a:lnTo>
                  <a:pt x="6176909" y="0"/>
                </a:lnTo>
                <a:close/>
                <a:moveTo>
                  <a:pt x="4941124" y="0"/>
                </a:moveTo>
                <a:lnTo>
                  <a:pt x="6062628" y="0"/>
                </a:lnTo>
                <a:lnTo>
                  <a:pt x="9064045" y="2472672"/>
                </a:lnTo>
                <a:lnTo>
                  <a:pt x="9084635" y="2493435"/>
                </a:lnTo>
                <a:lnTo>
                  <a:pt x="8633516" y="3038344"/>
                </a:lnTo>
                <a:lnTo>
                  <a:pt x="8610619" y="3023058"/>
                </a:lnTo>
                <a:lnTo>
                  <a:pt x="4941124" y="0"/>
                </a:lnTo>
                <a:close/>
                <a:moveTo>
                  <a:pt x="3705338" y="0"/>
                </a:moveTo>
                <a:lnTo>
                  <a:pt x="4826842" y="0"/>
                </a:lnTo>
                <a:lnTo>
                  <a:pt x="9453939" y="3811964"/>
                </a:lnTo>
                <a:lnTo>
                  <a:pt x="9486855" y="3845156"/>
                </a:lnTo>
                <a:lnTo>
                  <a:pt x="9037976" y="4387359"/>
                </a:lnTo>
                <a:lnTo>
                  <a:pt x="9000514" y="4362349"/>
                </a:lnTo>
                <a:lnTo>
                  <a:pt x="3705338" y="0"/>
                </a:lnTo>
                <a:close/>
                <a:moveTo>
                  <a:pt x="2469555" y="0"/>
                </a:moveTo>
                <a:lnTo>
                  <a:pt x="3591059" y="0"/>
                </a:lnTo>
                <a:lnTo>
                  <a:pt x="7399197" y="3137277"/>
                </a:lnTo>
                <a:lnTo>
                  <a:pt x="7416431" y="3154229"/>
                </a:lnTo>
                <a:lnTo>
                  <a:pt x="6964295" y="3700365"/>
                </a:lnTo>
                <a:lnTo>
                  <a:pt x="6945772" y="3687663"/>
                </a:lnTo>
                <a:lnTo>
                  <a:pt x="2469555" y="0"/>
                </a:lnTo>
                <a:close/>
                <a:moveTo>
                  <a:pt x="1233769" y="0"/>
                </a:moveTo>
                <a:lnTo>
                  <a:pt x="2355273" y="0"/>
                </a:lnTo>
                <a:lnTo>
                  <a:pt x="7208121" y="3997945"/>
                </a:lnTo>
                <a:lnTo>
                  <a:pt x="6753370" y="4547240"/>
                </a:lnTo>
                <a:lnTo>
                  <a:pt x="1233769" y="0"/>
                </a:lnTo>
                <a:close/>
                <a:moveTo>
                  <a:pt x="0" y="0"/>
                </a:moveTo>
                <a:lnTo>
                  <a:pt x="1119492" y="0"/>
                </a:lnTo>
                <a:lnTo>
                  <a:pt x="5077250" y="3260539"/>
                </a:lnTo>
                <a:lnTo>
                  <a:pt x="4622500" y="3809833"/>
                </a:lnTo>
                <a:lnTo>
                  <a:pt x="8977" y="9054"/>
                </a:lnTo>
                <a:lnTo>
                  <a:pt x="0" y="0"/>
                </a:lnTo>
                <a:close/>
              </a:path>
            </a:pathLst>
          </a:custGeom>
        </p:spPr>
      </p:pic>
      <p:sp>
        <p:nvSpPr>
          <p:cNvPr id="7" name="Metin kutusu 6"/>
          <p:cNvSpPr txBox="1"/>
          <p:nvPr/>
        </p:nvSpPr>
        <p:spPr>
          <a:xfrm>
            <a:off x="2292627" y="2692308"/>
            <a:ext cx="8878956" cy="4431983"/>
          </a:xfrm>
          <a:prstGeom prst="rect">
            <a:avLst/>
          </a:prstGeom>
          <a:noFill/>
        </p:spPr>
        <p:txBody>
          <a:bodyPr wrap="square" rtlCol="0">
            <a:spAutoFit/>
          </a:bodyPr>
          <a:lstStyle/>
          <a:p>
            <a:r>
              <a:rPr lang="tr-TR" sz="4400" dirty="0" smtClean="0">
                <a:solidFill>
                  <a:schemeClr val="accent1">
                    <a:lumMod val="50000"/>
                  </a:schemeClr>
                </a:solidFill>
              </a:rPr>
              <a:t>Yaş </a:t>
            </a:r>
          </a:p>
          <a:p>
            <a:r>
              <a:rPr lang="tr-TR" sz="4400" dirty="0" smtClean="0">
                <a:solidFill>
                  <a:schemeClr val="accent1">
                    <a:lumMod val="50000"/>
                  </a:schemeClr>
                </a:solidFill>
              </a:rPr>
              <a:t>Özel durum</a:t>
            </a:r>
          </a:p>
          <a:p>
            <a:r>
              <a:rPr lang="tr-TR" sz="4400" dirty="0" smtClean="0">
                <a:solidFill>
                  <a:schemeClr val="accent1">
                    <a:lumMod val="50000"/>
                  </a:schemeClr>
                </a:solidFill>
              </a:rPr>
              <a:t>Sağlık durumu </a:t>
            </a:r>
          </a:p>
          <a:p>
            <a:r>
              <a:rPr lang="tr-TR" sz="4400" dirty="0" smtClean="0">
                <a:solidFill>
                  <a:schemeClr val="accent1">
                    <a:lumMod val="50000"/>
                  </a:schemeClr>
                </a:solidFill>
              </a:rPr>
              <a:t>Kan değerleri </a:t>
            </a:r>
          </a:p>
          <a:p>
            <a:r>
              <a:rPr lang="tr-TR" sz="4400" dirty="0" smtClean="0">
                <a:solidFill>
                  <a:schemeClr val="accent1">
                    <a:lumMod val="50000"/>
                  </a:schemeClr>
                </a:solidFill>
              </a:rPr>
              <a:t>Sindirim emilim sorunları </a:t>
            </a:r>
          </a:p>
          <a:p>
            <a:r>
              <a:rPr lang="tr-TR" sz="4400" dirty="0" smtClean="0">
                <a:solidFill>
                  <a:schemeClr val="accent1">
                    <a:lumMod val="50000"/>
                  </a:schemeClr>
                </a:solidFill>
              </a:rPr>
              <a:t>Yaşam şekli </a:t>
            </a:r>
          </a:p>
          <a:p>
            <a:endParaRPr lang="tr-TR" dirty="0"/>
          </a:p>
        </p:txBody>
      </p:sp>
      <p:sp>
        <p:nvSpPr>
          <p:cNvPr id="5" name="Metin kutusu 2"/>
          <p:cNvSpPr txBox="1"/>
          <p:nvPr/>
        </p:nvSpPr>
        <p:spPr>
          <a:xfrm>
            <a:off x="288569" y="707701"/>
            <a:ext cx="4590360" cy="1468912"/>
          </a:xfrm>
          <a:prstGeom prst="rect">
            <a:avLst/>
          </a:prstGeom>
          <a:solidFill>
            <a:srgbClr val="005F8B"/>
          </a:solidFill>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4700">
                <a:solidFill>
                  <a:srgbClr val="FFFFFF"/>
                </a:solidFill>
                <a:latin typeface="Arial"/>
                <a:ea typeface="Arial"/>
                <a:cs typeface="Arial"/>
                <a:sym typeface="Arial"/>
              </a:defRPr>
            </a:lvl1pPr>
          </a:lstStyle>
          <a:p>
            <a:r>
              <a:t>BESLENME PROGRAMLARI</a:t>
            </a:r>
          </a:p>
        </p:txBody>
      </p:sp>
    </p:spTree>
    <p:extLst>
      <p:ext uri="{BB962C8B-B14F-4D97-AF65-F5344CB8AC3E}">
        <p14:creationId xmlns:p14="http://schemas.microsoft.com/office/powerpoint/2010/main" val="39672046"/>
      </p:ext>
    </p:extLst>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 name="TextBox 11"/>
          <p:cNvSpPr txBox="1"/>
          <p:nvPr/>
        </p:nvSpPr>
        <p:spPr>
          <a:xfrm>
            <a:off x="5356857" y="4647843"/>
            <a:ext cx="2039301" cy="172815"/>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sz="1200">
                <a:solidFill>
                  <a:srgbClr val="FFFFFF"/>
                </a:solidFill>
                <a:latin typeface="Arial"/>
                <a:ea typeface="Arial"/>
                <a:cs typeface="Arial"/>
                <a:sym typeface="Arial"/>
              </a:defRPr>
            </a:lvl1pPr>
          </a:lstStyle>
          <a:p>
            <a:r>
              <a:t>Add Skills – 70%</a:t>
            </a:r>
          </a:p>
        </p:txBody>
      </p:sp>
      <p:grpSp>
        <p:nvGrpSpPr>
          <p:cNvPr id="224" name="Resim Yer Tutucusu 15"/>
          <p:cNvGrpSpPr/>
          <p:nvPr/>
        </p:nvGrpSpPr>
        <p:grpSpPr>
          <a:xfrm>
            <a:off x="739741" y="1724197"/>
            <a:ext cx="3637055" cy="4491670"/>
            <a:chOff x="0" y="0"/>
            <a:chExt cx="3637054" cy="4491668"/>
          </a:xfrm>
        </p:grpSpPr>
        <p:sp>
          <p:nvSpPr>
            <p:cNvPr id="222" name="Dikdörtgen"/>
            <p:cNvSpPr/>
            <p:nvPr/>
          </p:nvSpPr>
          <p:spPr>
            <a:xfrm>
              <a:off x="0" y="-1"/>
              <a:ext cx="3637055" cy="4491669"/>
            </a:xfrm>
            <a:prstGeom prst="rect">
              <a:avLst/>
            </a:prstGeom>
            <a:solidFill>
              <a:srgbClr val="F2F2F2"/>
            </a:solidFill>
            <a:ln w="12700" cap="flat">
              <a:noFill/>
              <a:miter lim="400000"/>
            </a:ln>
            <a:effectLst/>
          </p:spPr>
          <p:txBody>
            <a:bodyPr wrap="square" lIns="45718" tIns="45718" rIns="45718" bIns="45718" numCol="1" anchor="ctr">
              <a:noAutofit/>
            </a:bodyPr>
            <a:lstStyle/>
            <a:p>
              <a:pPr>
                <a:defRPr>
                  <a:latin typeface="Arial"/>
                  <a:ea typeface="Arial"/>
                  <a:cs typeface="Arial"/>
                  <a:sym typeface="Arial"/>
                </a:defRPr>
              </a:pPr>
              <a:endParaRPr/>
            </a:p>
          </p:txBody>
        </p:sp>
        <p:pic>
          <p:nvPicPr>
            <p:cNvPr id="223" name="image15.jpeg" descr="image15.jpeg"/>
            <p:cNvPicPr>
              <a:picLocks noChangeAspect="1"/>
            </p:cNvPicPr>
            <p:nvPr/>
          </p:nvPicPr>
          <p:blipFill>
            <a:blip r:embed="rId3">
              <a:extLst/>
            </a:blip>
            <a:srcRect l="23015" r="23014"/>
            <a:stretch>
              <a:fillRect/>
            </a:stretch>
          </p:blipFill>
          <p:spPr>
            <a:xfrm>
              <a:off x="0" y="-1"/>
              <a:ext cx="3637055" cy="4491670"/>
            </a:xfrm>
            <a:prstGeom prst="rect">
              <a:avLst/>
            </a:prstGeom>
            <a:ln w="12700" cap="flat">
              <a:noFill/>
              <a:miter lim="400000"/>
            </a:ln>
            <a:effectLst/>
          </p:spPr>
        </p:pic>
      </p:grpSp>
      <p:sp>
        <p:nvSpPr>
          <p:cNvPr id="225" name="Metin kutusu 17"/>
          <p:cNvSpPr txBox="1"/>
          <p:nvPr/>
        </p:nvSpPr>
        <p:spPr>
          <a:xfrm>
            <a:off x="5023556" y="2144889"/>
            <a:ext cx="4459113" cy="3248157"/>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defRPr sz="4400">
                <a:solidFill>
                  <a:srgbClr val="005F8B"/>
                </a:solidFill>
                <a:latin typeface="Arial"/>
                <a:ea typeface="Arial"/>
                <a:cs typeface="Arial"/>
                <a:sym typeface="Arial"/>
              </a:defRPr>
            </a:pPr>
            <a:r>
              <a:t>-Hormonal</a:t>
            </a:r>
          </a:p>
          <a:p>
            <a:pPr>
              <a:defRPr sz="4400">
                <a:solidFill>
                  <a:srgbClr val="005F8B"/>
                </a:solidFill>
                <a:latin typeface="Arial"/>
                <a:ea typeface="Arial"/>
                <a:cs typeface="Arial"/>
                <a:sym typeface="Arial"/>
              </a:defRPr>
            </a:pPr>
            <a:endParaRPr/>
          </a:p>
          <a:p>
            <a:pPr>
              <a:defRPr sz="4400">
                <a:solidFill>
                  <a:srgbClr val="005F8B"/>
                </a:solidFill>
                <a:latin typeface="Arial"/>
                <a:ea typeface="Arial"/>
                <a:cs typeface="Arial"/>
                <a:sym typeface="Arial"/>
              </a:defRPr>
            </a:pPr>
            <a:r>
              <a:t>-Fiziksel </a:t>
            </a:r>
          </a:p>
          <a:p>
            <a:pPr>
              <a:defRPr sz="4400">
                <a:solidFill>
                  <a:srgbClr val="005F8B"/>
                </a:solidFill>
                <a:latin typeface="Arial"/>
                <a:ea typeface="Arial"/>
                <a:cs typeface="Arial"/>
                <a:sym typeface="Arial"/>
              </a:defRPr>
            </a:pPr>
            <a:endParaRPr/>
          </a:p>
          <a:p>
            <a:pPr>
              <a:defRPr sz="4400">
                <a:solidFill>
                  <a:srgbClr val="005F8B"/>
                </a:solidFill>
                <a:latin typeface="Arial"/>
                <a:ea typeface="Arial"/>
                <a:cs typeface="Arial"/>
                <a:sym typeface="Arial"/>
              </a:defRPr>
            </a:pPr>
            <a:r>
              <a:t>-Psikolojik </a:t>
            </a:r>
          </a:p>
        </p:txBody>
      </p:sp>
      <p:sp>
        <p:nvSpPr>
          <p:cNvPr id="226" name="Metin kutusu 2"/>
          <p:cNvSpPr txBox="1"/>
          <p:nvPr/>
        </p:nvSpPr>
        <p:spPr>
          <a:xfrm>
            <a:off x="674739" y="495622"/>
            <a:ext cx="8300702" cy="856404"/>
          </a:xfrm>
          <a:prstGeom prst="rect">
            <a:avLst/>
          </a:prstGeom>
          <a:solidFill>
            <a:srgbClr val="005F8B"/>
          </a:solidFill>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5400">
                <a:solidFill>
                  <a:srgbClr val="FFFFFF"/>
                </a:solidFill>
                <a:latin typeface="Arial"/>
                <a:ea typeface="Arial"/>
                <a:cs typeface="Arial"/>
                <a:sym typeface="Arial"/>
              </a:defRPr>
            </a:lvl1pPr>
          </a:lstStyle>
          <a:p>
            <a:r>
              <a:t>GEBELİK</a:t>
            </a:r>
          </a:p>
        </p:txBody>
      </p:sp>
    </p:spTree>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 name="İçerik Yer Tutucusu 2"/>
          <p:cNvSpPr txBox="1"/>
          <p:nvPr/>
        </p:nvSpPr>
        <p:spPr>
          <a:xfrm>
            <a:off x="963575" y="1311443"/>
            <a:ext cx="9205516" cy="5370886"/>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a:bodyPr>
          <a:lstStyle/>
          <a:p>
            <a:pPr marL="228600" indent="-228600">
              <a:lnSpc>
                <a:spcPct val="90000"/>
              </a:lnSpc>
              <a:spcBef>
                <a:spcPts val="1000"/>
              </a:spcBef>
              <a:buSzPct val="100000"/>
              <a:buFont typeface="Arial"/>
              <a:buChar char="•"/>
              <a:defRPr sz="3900">
                <a:solidFill>
                  <a:srgbClr val="005F8B"/>
                </a:solidFill>
                <a:latin typeface="Arial"/>
                <a:ea typeface="Arial"/>
                <a:cs typeface="Arial"/>
                <a:sym typeface="Arial"/>
              </a:defRPr>
            </a:pPr>
            <a:r>
              <a:t>İyot </a:t>
            </a:r>
            <a:endParaRPr sz="2800"/>
          </a:p>
          <a:p>
            <a:pPr marL="228600" indent="-228600">
              <a:lnSpc>
                <a:spcPct val="90000"/>
              </a:lnSpc>
              <a:spcBef>
                <a:spcPts val="1000"/>
              </a:spcBef>
              <a:buSzPct val="100000"/>
              <a:buFont typeface="Arial"/>
              <a:buChar char="•"/>
              <a:defRPr sz="3900">
                <a:solidFill>
                  <a:srgbClr val="005F8B"/>
                </a:solidFill>
                <a:latin typeface="Arial"/>
                <a:ea typeface="Arial"/>
                <a:cs typeface="Arial"/>
                <a:sym typeface="Arial"/>
              </a:defRPr>
            </a:pPr>
            <a:r>
              <a:t>Çinko 	 		 	 %25 	</a:t>
            </a:r>
            <a:endParaRPr sz="2800"/>
          </a:p>
          <a:p>
            <a:pPr marL="228600" indent="-228600">
              <a:lnSpc>
                <a:spcPct val="90000"/>
              </a:lnSpc>
              <a:spcBef>
                <a:spcPts val="1000"/>
              </a:spcBef>
              <a:buSzPct val="100000"/>
              <a:buFont typeface="Arial"/>
              <a:buChar char="•"/>
              <a:defRPr sz="3900">
                <a:solidFill>
                  <a:srgbClr val="005F8B"/>
                </a:solidFill>
                <a:latin typeface="Arial"/>
                <a:ea typeface="Arial"/>
                <a:cs typeface="Arial"/>
                <a:sym typeface="Arial"/>
              </a:defRPr>
            </a:pPr>
            <a:r>
              <a:t>Tiamin</a:t>
            </a:r>
          </a:p>
          <a:p>
            <a:pPr>
              <a:lnSpc>
                <a:spcPct val="90000"/>
              </a:lnSpc>
              <a:spcBef>
                <a:spcPts val="1000"/>
              </a:spcBef>
              <a:defRPr sz="3900">
                <a:solidFill>
                  <a:srgbClr val="005F8B"/>
                </a:solidFill>
                <a:latin typeface="Arial"/>
                <a:ea typeface="Arial"/>
                <a:cs typeface="Arial"/>
                <a:sym typeface="Arial"/>
              </a:defRPr>
            </a:pPr>
            <a:r>
              <a:t>				</a:t>
            </a:r>
            <a:endParaRPr sz="2800"/>
          </a:p>
          <a:p>
            <a:pPr marL="228600" indent="-228600">
              <a:lnSpc>
                <a:spcPct val="90000"/>
              </a:lnSpc>
              <a:spcBef>
                <a:spcPts val="1000"/>
              </a:spcBef>
              <a:buSzPct val="100000"/>
              <a:buFont typeface="Arial"/>
              <a:buChar char="•"/>
              <a:defRPr sz="3900">
                <a:solidFill>
                  <a:srgbClr val="005F8B"/>
                </a:solidFill>
                <a:latin typeface="Arial"/>
                <a:ea typeface="Arial"/>
                <a:cs typeface="Arial"/>
                <a:sym typeface="Arial"/>
              </a:defRPr>
            </a:pPr>
            <a:r>
              <a:t>Protein </a:t>
            </a:r>
            <a:endParaRPr sz="2800"/>
          </a:p>
          <a:p>
            <a:pPr marL="228600" indent="-228600">
              <a:lnSpc>
                <a:spcPct val="90000"/>
              </a:lnSpc>
              <a:spcBef>
                <a:spcPts val="1000"/>
              </a:spcBef>
              <a:buSzPct val="100000"/>
              <a:buFont typeface="Arial"/>
              <a:buChar char="•"/>
              <a:defRPr sz="3900">
                <a:solidFill>
                  <a:srgbClr val="005F8B"/>
                </a:solidFill>
                <a:latin typeface="Arial"/>
                <a:ea typeface="Arial"/>
                <a:cs typeface="Arial"/>
                <a:sym typeface="Arial"/>
              </a:defRPr>
            </a:pPr>
            <a:r>
              <a:t>Demir                             %50</a:t>
            </a:r>
            <a:endParaRPr sz="2800"/>
          </a:p>
          <a:p>
            <a:pPr marL="228600" indent="-228600">
              <a:lnSpc>
                <a:spcPct val="90000"/>
              </a:lnSpc>
              <a:spcBef>
                <a:spcPts val="1000"/>
              </a:spcBef>
              <a:buSzPct val="100000"/>
              <a:buFont typeface="Arial"/>
              <a:buChar char="•"/>
              <a:defRPr sz="3900">
                <a:solidFill>
                  <a:srgbClr val="005F8B"/>
                </a:solidFill>
                <a:latin typeface="Arial"/>
                <a:ea typeface="Arial"/>
                <a:cs typeface="Arial"/>
                <a:sym typeface="Arial"/>
              </a:defRPr>
            </a:pPr>
            <a:r>
              <a:t>Folat  </a:t>
            </a:r>
            <a:endParaRPr sz="2800"/>
          </a:p>
          <a:p>
            <a:pPr marL="228600" indent="-228600">
              <a:lnSpc>
                <a:spcPct val="90000"/>
              </a:lnSpc>
              <a:spcBef>
                <a:spcPts val="1000"/>
              </a:spcBef>
              <a:buSzPct val="100000"/>
              <a:buFont typeface="Arial"/>
              <a:buChar char="•"/>
              <a:defRPr sz="3900">
                <a:solidFill>
                  <a:srgbClr val="005F8B"/>
                </a:solidFill>
                <a:latin typeface="Arial"/>
                <a:ea typeface="Arial"/>
                <a:cs typeface="Arial"/>
                <a:sym typeface="Arial"/>
              </a:defRPr>
            </a:pPr>
            <a:r>
              <a:t>Vitamin B6  		</a:t>
            </a:r>
          </a:p>
        </p:txBody>
      </p:sp>
      <p:sp>
        <p:nvSpPr>
          <p:cNvPr id="231" name="Metin kutusu 2"/>
          <p:cNvSpPr txBox="1"/>
          <p:nvPr/>
        </p:nvSpPr>
        <p:spPr>
          <a:xfrm>
            <a:off x="1070809" y="204534"/>
            <a:ext cx="6388772" cy="708158"/>
          </a:xfrm>
          <a:prstGeom prst="rect">
            <a:avLst/>
          </a:prstGeom>
          <a:solidFill>
            <a:srgbClr val="005F8B"/>
          </a:solidFill>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4400">
                <a:solidFill>
                  <a:srgbClr val="FFFFFF"/>
                </a:solidFill>
                <a:latin typeface="Arial"/>
                <a:ea typeface="Arial"/>
                <a:cs typeface="Arial"/>
                <a:sym typeface="Arial"/>
              </a:defRPr>
            </a:lvl1pPr>
          </a:lstStyle>
          <a:p>
            <a:r>
              <a:t>GEBELİKTE</a:t>
            </a:r>
          </a:p>
        </p:txBody>
      </p:sp>
      <p:sp>
        <p:nvSpPr>
          <p:cNvPr id="232" name="Sağ Ayraç 3"/>
          <p:cNvSpPr/>
          <p:nvPr/>
        </p:nvSpPr>
        <p:spPr>
          <a:xfrm>
            <a:off x="3729787" y="1311443"/>
            <a:ext cx="1118940" cy="180473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5965" y="0"/>
                  <a:pt x="10800" y="500"/>
                  <a:pt x="10800" y="1116"/>
                </a:cubicBezTo>
                <a:lnTo>
                  <a:pt x="10800" y="9684"/>
                </a:lnTo>
                <a:cubicBezTo>
                  <a:pt x="10800" y="10300"/>
                  <a:pt x="15635" y="10800"/>
                  <a:pt x="21600" y="10800"/>
                </a:cubicBezTo>
                <a:cubicBezTo>
                  <a:pt x="15635" y="10800"/>
                  <a:pt x="10800" y="11300"/>
                  <a:pt x="10800" y="11916"/>
                </a:cubicBezTo>
                <a:lnTo>
                  <a:pt x="10800" y="20484"/>
                </a:lnTo>
                <a:cubicBezTo>
                  <a:pt x="10800" y="21100"/>
                  <a:pt x="5965" y="21600"/>
                  <a:pt x="0" y="21600"/>
                </a:cubicBezTo>
              </a:path>
            </a:pathLst>
          </a:custGeom>
          <a:ln w="6350">
            <a:solidFill>
              <a:srgbClr val="000000"/>
            </a:solidFill>
            <a:miter/>
          </a:ln>
        </p:spPr>
        <p:txBody>
          <a:bodyPr lIns="45718" tIns="45718" rIns="45718" bIns="45718" anchor="ctr"/>
          <a:lstStyle/>
          <a:p>
            <a:pPr algn="ctr">
              <a:defRPr>
                <a:solidFill>
                  <a:srgbClr val="005F8B"/>
                </a:solidFill>
                <a:latin typeface="Arial"/>
                <a:ea typeface="Arial"/>
                <a:cs typeface="Arial"/>
                <a:sym typeface="Arial"/>
              </a:defRPr>
            </a:pPr>
            <a:endParaRPr/>
          </a:p>
        </p:txBody>
      </p:sp>
      <p:sp>
        <p:nvSpPr>
          <p:cNvPr id="233" name="Yukarı Ok 4"/>
          <p:cNvSpPr/>
          <p:nvPr/>
        </p:nvSpPr>
        <p:spPr>
          <a:xfrm>
            <a:off x="6804820" y="1724606"/>
            <a:ext cx="484634" cy="978410"/>
          </a:xfrm>
          <a:custGeom>
            <a:avLst/>
            <a:gdLst/>
            <a:ahLst/>
            <a:cxnLst>
              <a:cxn ang="0">
                <a:pos x="wd2" y="hd2"/>
              </a:cxn>
              <a:cxn ang="5400000">
                <a:pos x="wd2" y="hd2"/>
              </a:cxn>
              <a:cxn ang="10800000">
                <a:pos x="wd2" y="hd2"/>
              </a:cxn>
              <a:cxn ang="16200000">
                <a:pos x="wd2" y="hd2"/>
              </a:cxn>
            </a:cxnLst>
            <a:rect l="0" t="0" r="r" b="b"/>
            <a:pathLst>
              <a:path w="21600" h="21600" extrusionOk="0">
                <a:moveTo>
                  <a:pt x="0" y="5350"/>
                </a:moveTo>
                <a:lnTo>
                  <a:pt x="10800" y="0"/>
                </a:lnTo>
                <a:lnTo>
                  <a:pt x="21600" y="5350"/>
                </a:lnTo>
                <a:lnTo>
                  <a:pt x="16200" y="5350"/>
                </a:lnTo>
                <a:lnTo>
                  <a:pt x="16200" y="21600"/>
                </a:lnTo>
                <a:lnTo>
                  <a:pt x="5400" y="21600"/>
                </a:lnTo>
                <a:lnTo>
                  <a:pt x="5400" y="5350"/>
                </a:lnTo>
                <a:close/>
              </a:path>
            </a:pathLst>
          </a:custGeom>
          <a:solidFill>
            <a:schemeClr val="accent6"/>
          </a:solidFill>
          <a:ln w="12700">
            <a:solidFill>
              <a:schemeClr val="accent6"/>
            </a:solidFill>
            <a:miter/>
          </a:ln>
        </p:spPr>
        <p:txBody>
          <a:bodyPr lIns="45718" tIns="45718" rIns="45718" bIns="45718" anchor="ctr"/>
          <a:lstStyle/>
          <a:p>
            <a:pPr algn="ctr">
              <a:defRPr>
                <a:solidFill>
                  <a:srgbClr val="FFFFFF"/>
                </a:solidFill>
                <a:latin typeface="Arial"/>
                <a:ea typeface="Arial"/>
                <a:cs typeface="Arial"/>
                <a:sym typeface="Arial"/>
              </a:defRPr>
            </a:pPr>
            <a:endParaRPr/>
          </a:p>
        </p:txBody>
      </p:sp>
      <p:sp>
        <p:nvSpPr>
          <p:cNvPr id="234" name="Sağ Ayraç 5"/>
          <p:cNvSpPr/>
          <p:nvPr/>
        </p:nvSpPr>
        <p:spPr>
          <a:xfrm>
            <a:off x="4700335" y="4114800"/>
            <a:ext cx="1231237" cy="236621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5965" y="0"/>
                  <a:pt x="10800" y="419"/>
                  <a:pt x="10800" y="937"/>
                </a:cubicBezTo>
                <a:lnTo>
                  <a:pt x="10800" y="9863"/>
                </a:lnTo>
                <a:cubicBezTo>
                  <a:pt x="10800" y="10381"/>
                  <a:pt x="15635" y="10800"/>
                  <a:pt x="21600" y="10800"/>
                </a:cubicBezTo>
                <a:cubicBezTo>
                  <a:pt x="15635" y="10800"/>
                  <a:pt x="10800" y="11219"/>
                  <a:pt x="10800" y="11737"/>
                </a:cubicBezTo>
                <a:lnTo>
                  <a:pt x="10800" y="20663"/>
                </a:lnTo>
                <a:cubicBezTo>
                  <a:pt x="10800" y="21181"/>
                  <a:pt x="5965" y="21600"/>
                  <a:pt x="0" y="21600"/>
                </a:cubicBezTo>
              </a:path>
            </a:pathLst>
          </a:custGeom>
          <a:ln w="6350">
            <a:solidFill>
              <a:srgbClr val="000000"/>
            </a:solidFill>
            <a:miter/>
          </a:ln>
        </p:spPr>
        <p:txBody>
          <a:bodyPr lIns="45718" tIns="45718" rIns="45718" bIns="45718" anchor="ctr"/>
          <a:lstStyle/>
          <a:p>
            <a:pPr algn="ctr">
              <a:defRPr>
                <a:solidFill>
                  <a:srgbClr val="005F8B"/>
                </a:solidFill>
                <a:latin typeface="Arial"/>
                <a:ea typeface="Arial"/>
                <a:cs typeface="Arial"/>
                <a:sym typeface="Arial"/>
              </a:defRPr>
            </a:pPr>
            <a:endParaRPr/>
          </a:p>
        </p:txBody>
      </p:sp>
      <p:sp>
        <p:nvSpPr>
          <p:cNvPr id="235" name="Yukarı Ok 6"/>
          <p:cNvSpPr/>
          <p:nvPr/>
        </p:nvSpPr>
        <p:spPr>
          <a:xfrm>
            <a:off x="7588556" y="4319496"/>
            <a:ext cx="484634" cy="978410"/>
          </a:xfrm>
          <a:custGeom>
            <a:avLst/>
            <a:gdLst/>
            <a:ahLst/>
            <a:cxnLst>
              <a:cxn ang="0">
                <a:pos x="wd2" y="hd2"/>
              </a:cxn>
              <a:cxn ang="5400000">
                <a:pos x="wd2" y="hd2"/>
              </a:cxn>
              <a:cxn ang="10800000">
                <a:pos x="wd2" y="hd2"/>
              </a:cxn>
              <a:cxn ang="16200000">
                <a:pos x="wd2" y="hd2"/>
              </a:cxn>
            </a:cxnLst>
            <a:rect l="0" t="0" r="r" b="b"/>
            <a:pathLst>
              <a:path w="21600" h="21600" extrusionOk="0">
                <a:moveTo>
                  <a:pt x="0" y="5350"/>
                </a:moveTo>
                <a:lnTo>
                  <a:pt x="10800" y="0"/>
                </a:lnTo>
                <a:lnTo>
                  <a:pt x="21600" y="5350"/>
                </a:lnTo>
                <a:lnTo>
                  <a:pt x="16200" y="5350"/>
                </a:lnTo>
                <a:lnTo>
                  <a:pt x="16200" y="21600"/>
                </a:lnTo>
                <a:lnTo>
                  <a:pt x="5400" y="21600"/>
                </a:lnTo>
                <a:lnTo>
                  <a:pt x="5400" y="5350"/>
                </a:lnTo>
                <a:close/>
              </a:path>
            </a:pathLst>
          </a:custGeom>
          <a:solidFill>
            <a:schemeClr val="accent6"/>
          </a:solidFill>
          <a:ln w="12700">
            <a:solidFill>
              <a:schemeClr val="accent6"/>
            </a:solidFill>
            <a:miter/>
          </a:ln>
        </p:spPr>
        <p:txBody>
          <a:bodyPr lIns="45718" tIns="45718" rIns="45718" bIns="45718" anchor="ctr"/>
          <a:lstStyle/>
          <a:p>
            <a:pPr algn="ctr">
              <a:defRPr>
                <a:solidFill>
                  <a:srgbClr val="FFFFFF"/>
                </a:solidFill>
                <a:latin typeface="Arial"/>
                <a:ea typeface="Arial"/>
                <a:cs typeface="Arial"/>
                <a:sym typeface="Arial"/>
              </a:defRPr>
            </a:pPr>
            <a:endParaRPr/>
          </a:p>
        </p:txBody>
      </p:sp>
    </p:spTree>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7" name="İçerik Yer Tutucusu 11" descr="İçerik Yer Tutucusu 11"/>
          <p:cNvPicPr>
            <a:picLocks noChangeAspect="1"/>
          </p:cNvPicPr>
          <p:nvPr/>
        </p:nvPicPr>
        <p:blipFill>
          <a:blip r:embed="rId3">
            <a:extLst/>
          </a:blip>
          <a:stretch>
            <a:fillRect/>
          </a:stretch>
        </p:blipFill>
        <p:spPr>
          <a:xfrm>
            <a:off x="-3" y="0"/>
            <a:ext cx="12192002" cy="6858000"/>
          </a:xfrm>
          <a:prstGeom prst="rect">
            <a:avLst/>
          </a:prstGeom>
          <a:ln w="12700">
            <a:miter lim="400000"/>
          </a:ln>
        </p:spPr>
      </p:pic>
      <p:sp>
        <p:nvSpPr>
          <p:cNvPr id="238" name="İçerik Yer Tutucusu 2"/>
          <p:cNvSpPr txBox="1"/>
          <p:nvPr/>
        </p:nvSpPr>
        <p:spPr>
          <a:xfrm>
            <a:off x="4862643" y="1462723"/>
            <a:ext cx="8532223" cy="4387352"/>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a:bodyPr>
          <a:lstStyle>
            <a:lvl1pPr>
              <a:lnSpc>
                <a:spcPct val="90000"/>
              </a:lnSpc>
              <a:spcBef>
                <a:spcPts val="1000"/>
              </a:spcBef>
              <a:defRPr sz="4800">
                <a:solidFill>
                  <a:srgbClr val="262626"/>
                </a:solidFill>
                <a:latin typeface="Arial"/>
                <a:ea typeface="Arial"/>
                <a:cs typeface="Arial"/>
                <a:sym typeface="Arial"/>
              </a:defRPr>
            </a:lvl1pPr>
          </a:lstStyle>
          <a:p>
            <a:r>
              <a:t>  </a:t>
            </a:r>
          </a:p>
        </p:txBody>
      </p:sp>
      <p:sp>
        <p:nvSpPr>
          <p:cNvPr id="239" name="Dikdörtgen 15"/>
          <p:cNvSpPr txBox="1"/>
          <p:nvPr/>
        </p:nvSpPr>
        <p:spPr>
          <a:xfrm>
            <a:off x="4991098" y="1325562"/>
            <a:ext cx="7501892" cy="278383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defRPr sz="4400">
                <a:solidFill>
                  <a:srgbClr val="005F8B"/>
                </a:solidFill>
                <a:latin typeface="+mj-lt"/>
                <a:ea typeface="+mj-ea"/>
                <a:cs typeface="+mj-cs"/>
                <a:sym typeface="Helvetica"/>
              </a:defRPr>
            </a:pPr>
            <a:r>
              <a:t>Kolay bir hamilelik </a:t>
            </a:r>
            <a:br/>
            <a:r>
              <a:t>Sorunsuz bir doğum</a:t>
            </a:r>
          </a:p>
          <a:p>
            <a:pPr>
              <a:defRPr sz="4400">
                <a:solidFill>
                  <a:srgbClr val="005F8B"/>
                </a:solidFill>
                <a:latin typeface="+mj-lt"/>
                <a:ea typeface="+mj-ea"/>
                <a:cs typeface="+mj-cs"/>
                <a:sym typeface="Helvetica"/>
              </a:defRPr>
            </a:pPr>
            <a:r>
              <a:t>Sağlıklı anne-bebek </a:t>
            </a:r>
          </a:p>
          <a:p>
            <a:pPr>
              <a:defRPr sz="4400">
                <a:solidFill>
                  <a:srgbClr val="005F8B"/>
                </a:solidFill>
                <a:latin typeface="+mj-lt"/>
                <a:ea typeface="+mj-ea"/>
                <a:cs typeface="+mj-cs"/>
                <a:sym typeface="Helvetica"/>
              </a:defRPr>
            </a:pPr>
            <a:r>
              <a:t>İyi bir laktasyon dönemi</a:t>
            </a:r>
          </a:p>
        </p:txBody>
      </p:sp>
      <p:sp>
        <p:nvSpPr>
          <p:cNvPr id="240" name="Metin kutusu 2"/>
          <p:cNvSpPr txBox="1"/>
          <p:nvPr/>
        </p:nvSpPr>
        <p:spPr>
          <a:xfrm>
            <a:off x="1070809" y="204534"/>
            <a:ext cx="6388772" cy="708158"/>
          </a:xfrm>
          <a:prstGeom prst="rect">
            <a:avLst/>
          </a:prstGeom>
          <a:solidFill>
            <a:srgbClr val="005F8B"/>
          </a:solidFill>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4400">
                <a:solidFill>
                  <a:srgbClr val="FFFFFF"/>
                </a:solidFill>
                <a:latin typeface="Arial"/>
                <a:ea typeface="Arial"/>
                <a:cs typeface="Arial"/>
                <a:sym typeface="Arial"/>
              </a:defRPr>
            </a:lvl1pPr>
          </a:lstStyle>
          <a:p>
            <a:r>
              <a:t>AMAÇ</a:t>
            </a:r>
          </a:p>
        </p:txBody>
      </p:sp>
    </p:spTree>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 name="İçerik Yer Tutucusu 2"/>
          <p:cNvSpPr txBox="1">
            <a:spLocks noGrp="1"/>
          </p:cNvSpPr>
          <p:nvPr>
            <p:ph type="body" idx="1"/>
          </p:nvPr>
        </p:nvSpPr>
        <p:spPr>
          <a:xfrm>
            <a:off x="159657" y="2015732"/>
            <a:ext cx="10895197" cy="3450615"/>
          </a:xfrm>
          <a:prstGeom prst="rect">
            <a:avLst/>
          </a:prstGeom>
        </p:spPr>
        <p:txBody>
          <a:bodyPr/>
          <a:lstStyle/>
          <a:p>
            <a:pPr marL="0" indent="0">
              <a:buSzTx/>
              <a:buNone/>
              <a:defRPr>
                <a:solidFill>
                  <a:srgbClr val="800000"/>
                </a:solidFill>
              </a:defRPr>
            </a:pPr>
            <a:r>
              <a:t>FETAL BESLENMENİN, Kronik Erişkin Çağı Hastalığının </a:t>
            </a:r>
            <a:r>
              <a:rPr>
                <a:solidFill>
                  <a:srgbClr val="005F8B"/>
                </a:solidFill>
              </a:rPr>
              <a:t>altta yatan temelini oluşturduğu iddia edilmiştir (Barker) </a:t>
            </a:r>
          </a:p>
        </p:txBody>
      </p:sp>
      <p:pic>
        <p:nvPicPr>
          <p:cNvPr id="245" name="Resim 5" descr="Resim 5"/>
          <p:cNvPicPr>
            <a:picLocks noChangeAspect="1"/>
          </p:cNvPicPr>
          <p:nvPr/>
        </p:nvPicPr>
        <p:blipFill>
          <a:blip r:embed="rId3">
            <a:extLst/>
          </a:blip>
          <a:stretch>
            <a:fillRect/>
          </a:stretch>
        </p:blipFill>
        <p:spPr>
          <a:xfrm>
            <a:off x="691005" y="3741037"/>
            <a:ext cx="9372601" cy="2844802"/>
          </a:xfrm>
          <a:prstGeom prst="rect">
            <a:avLst/>
          </a:prstGeom>
          <a:ln w="12700">
            <a:miter lim="400000"/>
          </a:ln>
        </p:spPr>
      </p:pic>
      <p:sp>
        <p:nvSpPr>
          <p:cNvPr id="246" name="Metin kutusu 2"/>
          <p:cNvSpPr txBox="1"/>
          <p:nvPr/>
        </p:nvSpPr>
        <p:spPr>
          <a:xfrm>
            <a:off x="784206" y="525554"/>
            <a:ext cx="7378911" cy="708158"/>
          </a:xfrm>
          <a:prstGeom prst="rect">
            <a:avLst/>
          </a:prstGeom>
          <a:solidFill>
            <a:srgbClr val="005F8B"/>
          </a:solidFill>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4400">
                <a:solidFill>
                  <a:srgbClr val="FFFFFF"/>
                </a:solidFill>
                <a:latin typeface="Arial"/>
                <a:ea typeface="Arial"/>
                <a:cs typeface="Arial"/>
                <a:sym typeface="Arial"/>
              </a:defRPr>
            </a:lvl1pPr>
          </a:lstStyle>
          <a:p>
            <a:r>
              <a:t>Fetal Orijinler Hipotezi (1998)</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1" nodeType="afterEffect">
                                  <p:stCondLst>
                                    <p:cond delay="0"/>
                                  </p:stCondLst>
                                  <p:iterate>
                                    <p:tmAbs val="0"/>
                                  </p:iterate>
                                  <p:childTnLst>
                                    <p:set>
                                      <p:cBhvr>
                                        <p:cTn id="6" fill="hold"/>
                                        <p:tgtEl>
                                          <p:spTgt spid="244"/>
                                        </p:tgtEl>
                                        <p:attrNameLst>
                                          <p:attrName>style.visibility</p:attrName>
                                        </p:attrNameLst>
                                      </p:cBhvr>
                                      <p:to>
                                        <p:strVal val="visible"/>
                                      </p:to>
                                    </p:set>
                                    <p:animEffect transition="in" filter="blinds(horizontal)">
                                      <p:cBhvr>
                                        <p:cTn id="7" dur="500"/>
                                        <p:tgtEl>
                                          <p:spTgt spid="2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4" grpId="1" animBg="1" advAuto="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 name="İçerik Yer Tutucusu 2"/>
          <p:cNvSpPr txBox="1"/>
          <p:nvPr/>
        </p:nvSpPr>
        <p:spPr>
          <a:xfrm>
            <a:off x="738145" y="3707435"/>
            <a:ext cx="10424161" cy="2176220"/>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a:bodyPr>
          <a:lstStyle/>
          <a:p>
            <a:pPr marL="514350" indent="-514350">
              <a:lnSpc>
                <a:spcPct val="81000"/>
              </a:lnSpc>
              <a:spcBef>
                <a:spcPts val="1000"/>
              </a:spcBef>
              <a:buSzPct val="100000"/>
              <a:buAutoNum type="arabicPeriod"/>
              <a:defRPr sz="3200">
                <a:solidFill>
                  <a:srgbClr val="005F8B"/>
                </a:solidFill>
                <a:latin typeface="Arial"/>
                <a:ea typeface="Arial"/>
                <a:cs typeface="Arial"/>
                <a:sym typeface="Arial"/>
              </a:defRPr>
            </a:pPr>
            <a:r>
              <a:t>Erken doğum (prematüre)</a:t>
            </a:r>
            <a:endParaRPr sz="2800"/>
          </a:p>
          <a:p>
            <a:pPr marL="514350" indent="-514350">
              <a:lnSpc>
                <a:spcPct val="81000"/>
              </a:lnSpc>
              <a:spcBef>
                <a:spcPts val="1000"/>
              </a:spcBef>
              <a:buSzPct val="100000"/>
              <a:buAutoNum type="arabicPeriod"/>
              <a:defRPr sz="3200">
                <a:solidFill>
                  <a:srgbClr val="005F8B"/>
                </a:solidFill>
                <a:latin typeface="Arial"/>
                <a:ea typeface="Arial"/>
                <a:cs typeface="Arial"/>
                <a:sym typeface="Arial"/>
              </a:defRPr>
            </a:pPr>
            <a:r>
              <a:t>Düşük doğum ağırlıklı bebek doğumu (D.A &lt;2500 g)</a:t>
            </a:r>
            <a:endParaRPr sz="2800"/>
          </a:p>
          <a:p>
            <a:pPr marL="514350" indent="-514350">
              <a:lnSpc>
                <a:spcPct val="81000"/>
              </a:lnSpc>
              <a:spcBef>
                <a:spcPts val="1000"/>
              </a:spcBef>
              <a:buSzPct val="100000"/>
              <a:buAutoNum type="arabicPeriod"/>
              <a:defRPr sz="3200">
                <a:solidFill>
                  <a:srgbClr val="005F8B"/>
                </a:solidFill>
                <a:latin typeface="Arial"/>
                <a:ea typeface="Arial"/>
                <a:cs typeface="Arial"/>
                <a:sym typeface="Arial"/>
              </a:defRPr>
            </a:pPr>
            <a:r>
              <a:t>Bebekte büyüme ve gelişimin yetersiz oluşu</a:t>
            </a:r>
            <a:endParaRPr sz="2800"/>
          </a:p>
          <a:p>
            <a:pPr marL="514350" indent="-514350">
              <a:lnSpc>
                <a:spcPct val="81000"/>
              </a:lnSpc>
              <a:spcBef>
                <a:spcPts val="1000"/>
              </a:spcBef>
              <a:buSzPct val="100000"/>
              <a:buAutoNum type="arabicPeriod"/>
              <a:defRPr sz="3200">
                <a:solidFill>
                  <a:srgbClr val="005F8B"/>
                </a:solidFill>
                <a:latin typeface="Arial"/>
                <a:ea typeface="Arial"/>
                <a:cs typeface="Arial"/>
                <a:sym typeface="Arial"/>
              </a:defRPr>
            </a:pPr>
            <a:r>
              <a:t>Ölü doğum</a:t>
            </a:r>
          </a:p>
        </p:txBody>
      </p:sp>
      <p:sp>
        <p:nvSpPr>
          <p:cNvPr id="251" name="Metin kutusu 2"/>
          <p:cNvSpPr txBox="1"/>
          <p:nvPr/>
        </p:nvSpPr>
        <p:spPr>
          <a:xfrm>
            <a:off x="756931" y="838249"/>
            <a:ext cx="9797878" cy="1978158"/>
          </a:xfrm>
          <a:prstGeom prst="rect">
            <a:avLst/>
          </a:prstGeom>
          <a:solidFill>
            <a:srgbClr val="005F8B"/>
          </a:solidFill>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4400">
                <a:solidFill>
                  <a:srgbClr val="FFFFFF"/>
                </a:solidFill>
                <a:latin typeface="Arial"/>
                <a:ea typeface="Arial"/>
                <a:cs typeface="Arial"/>
                <a:sym typeface="Arial"/>
              </a:defRPr>
            </a:lvl1pPr>
          </a:lstStyle>
          <a:p>
            <a:r>
              <a:t>Annenin Yetersiz ve Dengesiz Beslenmesi Sonucunda Oluşabilecek Sorunlar:</a:t>
            </a:r>
          </a:p>
        </p:txBody>
      </p:sp>
    </p:spTree>
  </p:cSld>
  <p:clrMapOvr>
    <a:masterClrMapping/>
  </p:clrMapOvr>
  <p:transition spd="med"/>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3" name="İçerik Yer Tutucusu 3" descr="İçerik Yer Tutucusu 3"/>
          <p:cNvPicPr>
            <a:picLocks noChangeAspect="1"/>
          </p:cNvPicPr>
          <p:nvPr/>
        </p:nvPicPr>
        <p:blipFill>
          <a:blip r:embed="rId3">
            <a:extLst/>
          </a:blip>
          <a:srcRect r="2"/>
          <a:stretch>
            <a:fillRect/>
          </a:stretch>
        </p:blipFill>
        <p:spPr>
          <a:xfrm>
            <a:off x="607094" y="2447999"/>
            <a:ext cx="5863035" cy="3298032"/>
          </a:xfrm>
          <a:custGeom>
            <a:avLst/>
            <a:gdLst/>
            <a:ahLst/>
            <a:cxnLst>
              <a:cxn ang="0">
                <a:pos x="wd2" y="hd2"/>
              </a:cxn>
              <a:cxn ang="5400000">
                <a:pos x="wd2" y="hd2"/>
              </a:cxn>
              <a:cxn ang="10800000">
                <a:pos x="wd2" y="hd2"/>
              </a:cxn>
              <a:cxn ang="16200000">
                <a:pos x="wd2" y="hd2"/>
              </a:cxn>
            </a:cxnLst>
            <a:rect l="0" t="0" r="r" b="b"/>
            <a:pathLst>
              <a:path w="21600" h="21600" extrusionOk="0">
                <a:moveTo>
                  <a:pt x="2025" y="0"/>
                </a:moveTo>
                <a:cubicBezTo>
                  <a:pt x="907" y="0"/>
                  <a:pt x="0" y="1612"/>
                  <a:pt x="0" y="3600"/>
                </a:cubicBezTo>
                <a:lnTo>
                  <a:pt x="0" y="18000"/>
                </a:lnTo>
                <a:cubicBezTo>
                  <a:pt x="0" y="19988"/>
                  <a:pt x="907" y="21600"/>
                  <a:pt x="2025" y="21600"/>
                </a:cubicBezTo>
                <a:lnTo>
                  <a:pt x="19575" y="21600"/>
                </a:lnTo>
                <a:cubicBezTo>
                  <a:pt x="20693" y="21600"/>
                  <a:pt x="21600" y="19988"/>
                  <a:pt x="21600" y="18000"/>
                </a:cubicBezTo>
                <a:lnTo>
                  <a:pt x="21600" y="3600"/>
                </a:lnTo>
                <a:cubicBezTo>
                  <a:pt x="21600" y="1612"/>
                  <a:pt x="20693" y="0"/>
                  <a:pt x="19575" y="0"/>
                </a:cubicBezTo>
                <a:lnTo>
                  <a:pt x="2025" y="0"/>
                </a:lnTo>
                <a:close/>
              </a:path>
            </a:pathLst>
          </a:custGeom>
          <a:ln w="12700">
            <a:miter lim="400000"/>
          </a:ln>
          <a:effectLst>
            <a:outerShdw blurRad="76200" dist="38100" dir="7800000" rotWithShape="0">
              <a:srgbClr val="000000">
                <a:alpha val="40000"/>
              </a:srgbClr>
            </a:outerShdw>
          </a:effectLst>
        </p:spPr>
      </p:pic>
      <p:sp>
        <p:nvSpPr>
          <p:cNvPr id="254" name="Metin kutusu 6"/>
          <p:cNvSpPr txBox="1"/>
          <p:nvPr/>
        </p:nvSpPr>
        <p:spPr>
          <a:xfrm>
            <a:off x="6743717" y="2279219"/>
            <a:ext cx="5461380" cy="324815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defRPr sz="4400">
                <a:solidFill>
                  <a:srgbClr val="005F8B"/>
                </a:solidFill>
                <a:latin typeface="Arial"/>
                <a:ea typeface="Arial"/>
                <a:cs typeface="Arial"/>
                <a:sym typeface="Arial"/>
              </a:defRPr>
            </a:pPr>
            <a:r>
              <a:t>Covid -19 </a:t>
            </a:r>
          </a:p>
          <a:p>
            <a:pPr>
              <a:defRPr sz="4400">
                <a:solidFill>
                  <a:srgbClr val="005F8B"/>
                </a:solidFill>
                <a:latin typeface="Arial"/>
                <a:ea typeface="Arial"/>
                <a:cs typeface="Arial"/>
                <a:sym typeface="Arial"/>
              </a:defRPr>
            </a:pPr>
            <a:r>
              <a:t>sitokin fırtınasıyla sonuçlanabilen </a:t>
            </a:r>
            <a:r>
              <a:rPr>
                <a:solidFill>
                  <a:srgbClr val="800000"/>
                </a:solidFill>
              </a:rPr>
              <a:t>proinflamatuar</a:t>
            </a:r>
            <a:r>
              <a:rPr>
                <a:solidFill>
                  <a:srgbClr val="C00000"/>
                </a:solidFill>
              </a:rPr>
              <a:t> </a:t>
            </a:r>
            <a:r>
              <a:t>bir hastalıktır </a:t>
            </a:r>
          </a:p>
        </p:txBody>
      </p:sp>
      <p:sp>
        <p:nvSpPr>
          <p:cNvPr id="255" name="Metin kutusu 2"/>
          <p:cNvSpPr txBox="1"/>
          <p:nvPr/>
        </p:nvSpPr>
        <p:spPr>
          <a:xfrm>
            <a:off x="783659" y="538017"/>
            <a:ext cx="6388769" cy="708157"/>
          </a:xfrm>
          <a:prstGeom prst="rect">
            <a:avLst/>
          </a:prstGeom>
          <a:solidFill>
            <a:srgbClr val="005F8B"/>
          </a:solidFill>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4400">
                <a:solidFill>
                  <a:srgbClr val="FFFFFF"/>
                </a:solidFill>
                <a:latin typeface="Arial"/>
                <a:ea typeface="Arial"/>
                <a:cs typeface="Arial"/>
                <a:sym typeface="Arial"/>
              </a:defRPr>
            </a:lvl1pPr>
          </a:lstStyle>
          <a:p>
            <a:r>
              <a:t>GEBELİK VE COVİD -19  </a:t>
            </a:r>
          </a:p>
        </p:txBody>
      </p:sp>
    </p:spTree>
  </p:cSld>
  <p:clrMapOvr>
    <a:masterClrMapping/>
  </p:clrMapOvr>
  <p:transition spd="med"/>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 name="Metin kutusu 1"/>
          <p:cNvSpPr txBox="1"/>
          <p:nvPr/>
        </p:nvSpPr>
        <p:spPr>
          <a:xfrm>
            <a:off x="1055120" y="3303395"/>
            <a:ext cx="10332722" cy="70815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4400">
                <a:solidFill>
                  <a:srgbClr val="005F8B"/>
                </a:solidFill>
                <a:latin typeface="Arial"/>
                <a:ea typeface="Arial"/>
                <a:cs typeface="Arial"/>
                <a:sym typeface="Arial"/>
              </a:defRPr>
            </a:lvl1pPr>
          </a:lstStyle>
          <a:p>
            <a:r>
              <a:t>Immunsupresif   metabolizma  </a:t>
            </a:r>
          </a:p>
        </p:txBody>
      </p:sp>
      <p:sp>
        <p:nvSpPr>
          <p:cNvPr id="260" name="Dikdörtgen 5"/>
          <p:cNvSpPr txBox="1"/>
          <p:nvPr/>
        </p:nvSpPr>
        <p:spPr>
          <a:xfrm>
            <a:off x="1055120" y="4225631"/>
            <a:ext cx="10881502" cy="1343158"/>
          </a:xfrm>
          <a:prstGeom prst="rect">
            <a:avLst/>
          </a:prstGeom>
          <a:ln w="12700">
            <a:miter lim="400000"/>
          </a:ln>
          <a:extLst>
            <a:ext uri="{C572A759-6A51-4108-AA02-DFA0A04FC94B}">
              <ma14:wrappingTextBoxFlag xmlns:ma14="http://schemas.microsoft.com/office/mac/drawingml/2011/main" val="1"/>
            </a:ext>
          </a:extLst>
        </p:spPr>
        <p:txBody>
          <a:bodyPr wrap="none" lIns="45718" tIns="45718" rIns="45718" bIns="45718">
            <a:spAutoFit/>
          </a:bodyPr>
          <a:lstStyle/>
          <a:p>
            <a:pPr>
              <a:defRPr sz="4400">
                <a:solidFill>
                  <a:srgbClr val="005F8B"/>
                </a:solidFill>
                <a:latin typeface="Arial"/>
                <a:ea typeface="Arial"/>
                <a:cs typeface="Arial"/>
                <a:sym typeface="Arial"/>
              </a:defRPr>
            </a:pPr>
            <a:r>
              <a:t>Gebeliği covid-19 için bir risk faktörü haline </a:t>
            </a:r>
          </a:p>
          <a:p>
            <a:pPr>
              <a:defRPr sz="4400">
                <a:solidFill>
                  <a:srgbClr val="005F8B"/>
                </a:solidFill>
                <a:latin typeface="Arial"/>
                <a:ea typeface="Arial"/>
                <a:cs typeface="Arial"/>
                <a:sym typeface="Arial"/>
              </a:defRPr>
            </a:pPr>
            <a:r>
              <a:t>getirmiştir  </a:t>
            </a:r>
          </a:p>
        </p:txBody>
      </p:sp>
      <p:pic>
        <p:nvPicPr>
          <p:cNvPr id="261" name="İçerik Yer Tutucusu 3" descr="İçerik Yer Tutucusu 3"/>
          <p:cNvPicPr>
            <a:picLocks noChangeAspect="1"/>
          </p:cNvPicPr>
          <p:nvPr/>
        </p:nvPicPr>
        <p:blipFill>
          <a:blip r:embed="rId3">
            <a:extLst/>
          </a:blip>
          <a:stretch>
            <a:fillRect/>
          </a:stretch>
        </p:blipFill>
        <p:spPr>
          <a:xfrm>
            <a:off x="841346" y="713169"/>
            <a:ext cx="6187441" cy="1885237"/>
          </a:xfrm>
          <a:prstGeom prst="rect">
            <a:avLst/>
          </a:prstGeom>
          <a:ln>
            <a:solidFill>
              <a:srgbClr val="000000"/>
            </a:solidFill>
          </a:ln>
        </p:spPr>
      </p:pic>
    </p:spTree>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5" name="Resim 1" descr="Resim 1"/>
          <p:cNvPicPr>
            <a:picLocks noChangeAspect="1"/>
          </p:cNvPicPr>
          <p:nvPr/>
        </p:nvPicPr>
        <p:blipFill>
          <a:blip r:embed="rId3">
            <a:extLst/>
          </a:blip>
          <a:stretch>
            <a:fillRect/>
          </a:stretch>
        </p:blipFill>
        <p:spPr>
          <a:xfrm>
            <a:off x="596349" y="1886492"/>
            <a:ext cx="7845070" cy="830204"/>
          </a:xfrm>
          <a:prstGeom prst="rect">
            <a:avLst/>
          </a:prstGeom>
          <a:ln>
            <a:solidFill>
              <a:srgbClr val="000000"/>
            </a:solidFill>
          </a:ln>
        </p:spPr>
      </p:pic>
      <p:sp>
        <p:nvSpPr>
          <p:cNvPr id="266" name="Metin kutusu 2"/>
          <p:cNvSpPr txBox="1"/>
          <p:nvPr/>
        </p:nvSpPr>
        <p:spPr>
          <a:xfrm>
            <a:off x="761337" y="2955234"/>
            <a:ext cx="9251344" cy="3563996"/>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marL="571500" indent="-571500">
              <a:buSzPct val="100000"/>
              <a:buFont typeface="Arial"/>
              <a:buChar char="•"/>
              <a:defRPr sz="4800">
                <a:solidFill>
                  <a:srgbClr val="005F8B"/>
                </a:solidFill>
                <a:latin typeface="Arial"/>
                <a:ea typeface="Arial"/>
                <a:cs typeface="Arial"/>
                <a:sym typeface="Arial"/>
              </a:defRPr>
            </a:pPr>
            <a:r>
              <a:t>Yetersiz protein alımı</a:t>
            </a:r>
          </a:p>
          <a:p>
            <a:pPr marL="571500" indent="-571500">
              <a:buSzPct val="100000"/>
              <a:buFont typeface="Arial"/>
              <a:buChar char="•"/>
              <a:defRPr sz="4800">
                <a:solidFill>
                  <a:srgbClr val="005F8B"/>
                </a:solidFill>
                <a:latin typeface="Arial"/>
                <a:ea typeface="Arial"/>
                <a:cs typeface="Arial"/>
                <a:sym typeface="Arial"/>
              </a:defRPr>
            </a:pPr>
            <a:r>
              <a:t>D vitamini eksikliği </a:t>
            </a:r>
          </a:p>
          <a:p>
            <a:pPr marL="571500" indent="-571500">
              <a:buSzPct val="100000"/>
              <a:buFont typeface="Arial"/>
              <a:buChar char="•"/>
              <a:defRPr sz="4800">
                <a:solidFill>
                  <a:srgbClr val="005F8B"/>
                </a:solidFill>
                <a:latin typeface="Arial"/>
                <a:ea typeface="Arial"/>
                <a:cs typeface="Arial"/>
                <a:sym typeface="Arial"/>
              </a:defRPr>
            </a:pPr>
            <a:r>
              <a:t>A vitamini eksikliği </a:t>
            </a:r>
          </a:p>
          <a:p>
            <a:pPr marL="571500" indent="-571500">
              <a:buSzPct val="100000"/>
              <a:buFont typeface="Arial"/>
              <a:buChar char="•"/>
              <a:defRPr sz="4800">
                <a:solidFill>
                  <a:srgbClr val="005F8B"/>
                </a:solidFill>
                <a:latin typeface="Arial"/>
                <a:ea typeface="Arial"/>
                <a:cs typeface="Arial"/>
                <a:sym typeface="Arial"/>
              </a:defRPr>
            </a:pPr>
            <a:r>
              <a:t>Anemi (demir,folat,B12)</a:t>
            </a:r>
          </a:p>
          <a:p>
            <a:pPr marL="571500" indent="-571500">
              <a:buSzPct val="100000"/>
              <a:buFont typeface="Arial"/>
              <a:buChar char="•"/>
              <a:defRPr sz="4800">
                <a:solidFill>
                  <a:srgbClr val="005F8B"/>
                </a:solidFill>
                <a:latin typeface="Arial"/>
                <a:ea typeface="Arial"/>
                <a:cs typeface="Arial"/>
                <a:sym typeface="Arial"/>
              </a:defRPr>
            </a:pPr>
            <a:r>
              <a:t>Selenyum, iyot eksikliği </a:t>
            </a:r>
          </a:p>
        </p:txBody>
      </p:sp>
      <p:sp>
        <p:nvSpPr>
          <p:cNvPr id="267" name="Metin kutusu 2"/>
          <p:cNvSpPr txBox="1"/>
          <p:nvPr/>
        </p:nvSpPr>
        <p:spPr>
          <a:xfrm>
            <a:off x="700705" y="654277"/>
            <a:ext cx="9680256" cy="856404"/>
          </a:xfrm>
          <a:prstGeom prst="rect">
            <a:avLst/>
          </a:prstGeom>
          <a:solidFill>
            <a:srgbClr val="005F8B"/>
          </a:solidFill>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5400">
                <a:solidFill>
                  <a:srgbClr val="FFFFFF"/>
                </a:solidFill>
                <a:latin typeface="Arial"/>
                <a:ea typeface="Arial"/>
                <a:cs typeface="Arial"/>
                <a:sym typeface="Arial"/>
              </a:defRPr>
            </a:lvl1pPr>
          </a:lstStyle>
          <a:p>
            <a:r>
              <a:t>Gebelikte EnfeksiyonaYatkınlık </a:t>
            </a:r>
          </a:p>
        </p:txBody>
      </p:sp>
    </p:spTree>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 name="İçerik Yer Tutucusu 2"/>
          <p:cNvSpPr txBox="1">
            <a:spLocks noGrp="1"/>
          </p:cNvSpPr>
          <p:nvPr>
            <p:ph type="body" idx="1"/>
          </p:nvPr>
        </p:nvSpPr>
        <p:spPr>
          <a:xfrm>
            <a:off x="591473" y="2678527"/>
            <a:ext cx="8623663" cy="4387352"/>
          </a:xfrm>
          <a:prstGeom prst="rect">
            <a:avLst/>
          </a:prstGeom>
        </p:spPr>
        <p:txBody>
          <a:bodyPr/>
          <a:lstStyle/>
          <a:p>
            <a:pPr>
              <a:defRPr sz="4400">
                <a:solidFill>
                  <a:srgbClr val="005F8B"/>
                </a:solidFill>
              </a:defRPr>
            </a:pPr>
            <a:r>
              <a:t>Obezite</a:t>
            </a:r>
          </a:p>
          <a:p>
            <a:pPr>
              <a:defRPr sz="4400">
                <a:solidFill>
                  <a:srgbClr val="005F8B"/>
                </a:solidFill>
              </a:defRPr>
            </a:pPr>
            <a:r>
              <a:t>Kontrolsüz diyabet </a:t>
            </a:r>
          </a:p>
          <a:p>
            <a:pPr>
              <a:defRPr sz="4400">
                <a:solidFill>
                  <a:srgbClr val="005F8B"/>
                </a:solidFill>
              </a:defRPr>
            </a:pPr>
            <a:r>
              <a:t>KOAH </a:t>
            </a:r>
          </a:p>
          <a:p>
            <a:pPr>
              <a:defRPr sz="4400">
                <a:solidFill>
                  <a:srgbClr val="005F8B"/>
                </a:solidFill>
              </a:defRPr>
            </a:pPr>
            <a:r>
              <a:t>Nörodejeneretif hastalıklar </a:t>
            </a:r>
          </a:p>
        </p:txBody>
      </p:sp>
      <p:grpSp>
        <p:nvGrpSpPr>
          <p:cNvPr id="274" name="İçerik Yer Tutucusu 3"/>
          <p:cNvGrpSpPr/>
          <p:nvPr/>
        </p:nvGrpSpPr>
        <p:grpSpPr>
          <a:xfrm>
            <a:off x="5400537" y="1134509"/>
            <a:ext cx="6559276" cy="2014195"/>
            <a:chOff x="0" y="0"/>
            <a:chExt cx="6559274" cy="2014194"/>
          </a:xfrm>
        </p:grpSpPr>
        <p:pic>
          <p:nvPicPr>
            <p:cNvPr id="272" name="image20.png" descr="image20.png"/>
            <p:cNvPicPr>
              <a:picLocks noChangeAspect="1"/>
            </p:cNvPicPr>
            <p:nvPr/>
          </p:nvPicPr>
          <p:blipFill>
            <a:blip r:embed="rId3">
              <a:extLst/>
            </a:blip>
            <a:srcRect l="981" r="981"/>
            <a:stretch>
              <a:fillRect/>
            </a:stretch>
          </p:blipFill>
          <p:spPr>
            <a:xfrm>
              <a:off x="6349" y="317658"/>
              <a:ext cx="6546576" cy="1378879"/>
            </a:xfrm>
            <a:prstGeom prst="rect">
              <a:avLst/>
            </a:prstGeom>
            <a:ln w="12700" cap="flat">
              <a:noFill/>
              <a:miter lim="400000"/>
            </a:ln>
            <a:effectLst/>
          </p:spPr>
        </p:pic>
        <p:sp>
          <p:nvSpPr>
            <p:cNvPr id="273" name="Dikdörtgen"/>
            <p:cNvSpPr/>
            <p:nvPr/>
          </p:nvSpPr>
          <p:spPr>
            <a:xfrm>
              <a:off x="0" y="-1"/>
              <a:ext cx="6559276" cy="2014196"/>
            </a:xfrm>
            <a:prstGeom prst="rect">
              <a:avLst/>
            </a:prstGeom>
            <a:noFill/>
            <a:ln w="12700" cap="flat">
              <a:solidFill>
                <a:srgbClr val="000000"/>
              </a:solidFill>
              <a:prstDash val="solid"/>
              <a:round/>
            </a:ln>
            <a:effectLst/>
          </p:spPr>
          <p:txBody>
            <a:bodyPr wrap="square" lIns="45718" tIns="45718" rIns="45718" bIns="45718" numCol="1" anchor="ctr">
              <a:noAutofit/>
            </a:bodyPr>
            <a:lstStyle/>
            <a:p>
              <a:pPr>
                <a:defRPr>
                  <a:latin typeface="Arial"/>
                  <a:ea typeface="Arial"/>
                  <a:cs typeface="Arial"/>
                  <a:sym typeface="Arial"/>
                </a:defRPr>
              </a:pPr>
              <a:endParaRPr/>
            </a:p>
          </p:txBody>
        </p:sp>
      </p:grpSp>
      <p:sp>
        <p:nvSpPr>
          <p:cNvPr id="275" name="Yukarı Ok 7"/>
          <p:cNvSpPr/>
          <p:nvPr/>
        </p:nvSpPr>
        <p:spPr>
          <a:xfrm>
            <a:off x="7885041" y="3392556"/>
            <a:ext cx="484634" cy="1968852"/>
          </a:xfrm>
          <a:custGeom>
            <a:avLst/>
            <a:gdLst/>
            <a:ahLst/>
            <a:cxnLst>
              <a:cxn ang="0">
                <a:pos x="wd2" y="hd2"/>
              </a:cxn>
              <a:cxn ang="5400000">
                <a:pos x="wd2" y="hd2"/>
              </a:cxn>
              <a:cxn ang="10800000">
                <a:pos x="wd2" y="hd2"/>
              </a:cxn>
              <a:cxn ang="16200000">
                <a:pos x="wd2" y="hd2"/>
              </a:cxn>
            </a:cxnLst>
            <a:rect l="0" t="0" r="r" b="b"/>
            <a:pathLst>
              <a:path w="21600" h="21600" extrusionOk="0">
                <a:moveTo>
                  <a:pt x="0" y="2658"/>
                </a:moveTo>
                <a:lnTo>
                  <a:pt x="10800" y="0"/>
                </a:lnTo>
                <a:lnTo>
                  <a:pt x="21600" y="2658"/>
                </a:lnTo>
                <a:lnTo>
                  <a:pt x="16200" y="2658"/>
                </a:lnTo>
                <a:lnTo>
                  <a:pt x="16200" y="21600"/>
                </a:lnTo>
                <a:lnTo>
                  <a:pt x="5400" y="21600"/>
                </a:lnTo>
                <a:lnTo>
                  <a:pt x="5400" y="2658"/>
                </a:lnTo>
                <a:close/>
              </a:path>
            </a:pathLst>
          </a:custGeom>
          <a:solidFill>
            <a:srgbClr val="800000"/>
          </a:solidFill>
          <a:ln w="12700">
            <a:solidFill>
              <a:srgbClr val="0070C0"/>
            </a:solidFill>
            <a:miter/>
          </a:ln>
        </p:spPr>
        <p:txBody>
          <a:bodyPr lIns="45718" tIns="45718" rIns="45718" bIns="45718" anchor="ctr"/>
          <a:lstStyle/>
          <a:p>
            <a:pPr algn="ctr">
              <a:defRPr>
                <a:solidFill>
                  <a:srgbClr val="FFFFFF"/>
                </a:solidFill>
                <a:latin typeface="Arial"/>
                <a:ea typeface="Arial"/>
                <a:cs typeface="Arial"/>
                <a:sym typeface="Arial"/>
              </a:defRPr>
            </a:pPr>
            <a:endParaRPr/>
          </a:p>
        </p:txBody>
      </p:sp>
      <p:sp>
        <p:nvSpPr>
          <p:cNvPr id="276" name="Metin kutusu 2"/>
          <p:cNvSpPr txBox="1"/>
          <p:nvPr/>
        </p:nvSpPr>
        <p:spPr>
          <a:xfrm>
            <a:off x="437095" y="366899"/>
            <a:ext cx="4869235" cy="1643804"/>
          </a:xfrm>
          <a:prstGeom prst="rect">
            <a:avLst/>
          </a:prstGeom>
          <a:solidFill>
            <a:srgbClr val="005F8B"/>
          </a:solidFill>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defRPr sz="5400">
                <a:solidFill>
                  <a:srgbClr val="FFFFFF"/>
                </a:solidFill>
                <a:latin typeface="Arial"/>
                <a:ea typeface="Arial"/>
                <a:cs typeface="Arial"/>
                <a:sym typeface="Arial"/>
              </a:defRPr>
            </a:pPr>
            <a:r>
              <a:t>Covid-19</a:t>
            </a:r>
          </a:p>
          <a:p>
            <a:pPr>
              <a:defRPr sz="5400">
                <a:solidFill>
                  <a:srgbClr val="FFFFFF"/>
                </a:solidFill>
                <a:latin typeface="Arial"/>
                <a:ea typeface="Arial"/>
                <a:cs typeface="Arial"/>
                <a:sym typeface="Arial"/>
              </a:defRPr>
            </a:pPr>
            <a:r>
              <a:t>Mortalite Riski  </a:t>
            </a:r>
          </a:p>
        </p:txBody>
      </p:sp>
    </p:spTree>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 name="Dikdörtgen 3"/>
          <p:cNvSpPr/>
          <p:nvPr/>
        </p:nvSpPr>
        <p:spPr>
          <a:xfrm>
            <a:off x="609597" y="3450390"/>
            <a:ext cx="9520994" cy="1978158"/>
          </a:xfrm>
          <a:prstGeom prst="rect">
            <a:avLst/>
          </a:prstGeom>
          <a:solidFill>
            <a:srgbClr val="FFFFFF">
              <a:alpha val="92000"/>
            </a:srgbClr>
          </a:solidFill>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defRPr sz="4400">
                <a:solidFill>
                  <a:srgbClr val="005F8B"/>
                </a:solidFill>
                <a:latin typeface="Arial"/>
                <a:ea typeface="Arial"/>
                <a:cs typeface="Arial"/>
                <a:sym typeface="Arial"/>
              </a:defRPr>
            </a:pPr>
            <a:r>
              <a:t>Araştırmalar, gebelerde covid nedenli anksiyete ve depresyonun ciddi </a:t>
            </a:r>
          </a:p>
          <a:p>
            <a:pPr>
              <a:defRPr sz="4400">
                <a:solidFill>
                  <a:srgbClr val="005F8B"/>
                </a:solidFill>
                <a:latin typeface="Arial"/>
                <a:ea typeface="Arial"/>
                <a:cs typeface="Arial"/>
                <a:sym typeface="Arial"/>
              </a:defRPr>
            </a:pPr>
            <a:r>
              <a:t>boyutlarda olduğunu gösteriyor </a:t>
            </a:r>
          </a:p>
        </p:txBody>
      </p:sp>
      <p:pic>
        <p:nvPicPr>
          <p:cNvPr id="281" name="İçerik Yer Tutucusu 3" descr="İçerik Yer Tutucusu 3"/>
          <p:cNvPicPr>
            <a:picLocks noChangeAspect="1"/>
          </p:cNvPicPr>
          <p:nvPr/>
        </p:nvPicPr>
        <p:blipFill>
          <a:blip r:embed="rId3">
            <a:alphaModFix amt="94000"/>
            <a:extLst/>
          </a:blip>
          <a:stretch>
            <a:fillRect/>
          </a:stretch>
        </p:blipFill>
        <p:spPr>
          <a:xfrm>
            <a:off x="609598" y="735427"/>
            <a:ext cx="7490338" cy="1721538"/>
          </a:xfrm>
          <a:prstGeom prst="rect">
            <a:avLst/>
          </a:prstGeom>
          <a:ln w="12700">
            <a:miter lim="400000"/>
          </a:ln>
        </p:spPr>
      </p:pic>
    </p:spTree>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5" name="Resim 1" descr="Resim 1"/>
          <p:cNvPicPr>
            <a:picLocks noChangeAspect="1"/>
          </p:cNvPicPr>
          <p:nvPr/>
        </p:nvPicPr>
        <p:blipFill>
          <a:blip r:embed="rId3">
            <a:alphaModFix amt="82000"/>
            <a:extLst/>
          </a:blip>
          <a:stretch>
            <a:fillRect/>
          </a:stretch>
        </p:blipFill>
        <p:spPr>
          <a:xfrm>
            <a:off x="0" y="554201"/>
            <a:ext cx="8624204" cy="1937208"/>
          </a:xfrm>
          <a:prstGeom prst="rect">
            <a:avLst/>
          </a:prstGeom>
          <a:ln w="12700">
            <a:miter lim="400000"/>
          </a:ln>
        </p:spPr>
      </p:pic>
      <p:sp>
        <p:nvSpPr>
          <p:cNvPr id="286" name="Metin kutusu 2"/>
          <p:cNvSpPr txBox="1"/>
          <p:nvPr/>
        </p:nvSpPr>
        <p:spPr>
          <a:xfrm>
            <a:off x="649357" y="3127512"/>
            <a:ext cx="9952382" cy="2613157"/>
          </a:xfrm>
          <a:prstGeom prst="rect">
            <a:avLst/>
          </a:prstGeom>
          <a:solidFill>
            <a:srgbClr val="FFFFFF">
              <a:alpha val="74000"/>
            </a:srgbClr>
          </a:solidFill>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defRPr sz="4400">
                <a:solidFill>
                  <a:srgbClr val="005F8B"/>
                </a:solidFill>
                <a:latin typeface="Arial"/>
                <a:ea typeface="Arial"/>
                <a:cs typeface="Arial"/>
                <a:sym typeface="Arial"/>
              </a:defRPr>
            </a:pPr>
            <a:r>
              <a:t>Duygusal yeme atakları</a:t>
            </a:r>
          </a:p>
          <a:p>
            <a:pPr>
              <a:defRPr sz="4400">
                <a:solidFill>
                  <a:srgbClr val="005F8B"/>
                </a:solidFill>
                <a:latin typeface="Arial"/>
                <a:ea typeface="Arial"/>
                <a:cs typeface="Arial"/>
                <a:sym typeface="Arial"/>
              </a:defRPr>
            </a:pPr>
            <a:r>
              <a:t>Yağlı ve karbonhidratlı besin</a:t>
            </a:r>
          </a:p>
          <a:p>
            <a:pPr>
              <a:defRPr sz="4400">
                <a:solidFill>
                  <a:srgbClr val="005F8B"/>
                </a:solidFill>
                <a:latin typeface="Arial"/>
                <a:ea typeface="Arial"/>
                <a:cs typeface="Arial"/>
                <a:sym typeface="Arial"/>
              </a:defRPr>
            </a:pPr>
            <a:r>
              <a:t>Atıştırma </a:t>
            </a:r>
          </a:p>
          <a:p>
            <a:pPr>
              <a:defRPr sz="4400">
                <a:solidFill>
                  <a:srgbClr val="005F8B"/>
                </a:solidFill>
                <a:latin typeface="Arial"/>
                <a:ea typeface="Arial"/>
                <a:cs typeface="Arial"/>
                <a:sym typeface="Arial"/>
              </a:defRPr>
            </a:pPr>
            <a:r>
              <a:t>Sağlıklı yiyeceklerin tüketimi azalma   </a:t>
            </a:r>
          </a:p>
        </p:txBody>
      </p:sp>
    </p:spTree>
  </p:cSld>
  <p:clrMapOvr>
    <a:masterClrMapping/>
  </p:clrMapOvr>
  <p:transition spd="med"/>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 name="Dikdörtgen 1"/>
          <p:cNvSpPr txBox="1"/>
          <p:nvPr/>
        </p:nvSpPr>
        <p:spPr>
          <a:xfrm>
            <a:off x="774588" y="2428725"/>
            <a:ext cx="11006733" cy="324815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defRPr sz="4400">
                <a:solidFill>
                  <a:srgbClr val="005F8B"/>
                </a:solidFill>
                <a:latin typeface="Arial"/>
                <a:ea typeface="Arial"/>
                <a:cs typeface="Arial"/>
                <a:sym typeface="Arial"/>
              </a:defRPr>
            </a:pPr>
            <a:r>
              <a:t>-İdeal kilo alımını sağlamak </a:t>
            </a:r>
          </a:p>
          <a:p>
            <a:pPr>
              <a:defRPr sz="4400">
                <a:solidFill>
                  <a:srgbClr val="005F8B"/>
                </a:solidFill>
                <a:latin typeface="Arial"/>
                <a:ea typeface="Arial"/>
                <a:cs typeface="Arial"/>
                <a:sym typeface="Arial"/>
              </a:defRPr>
            </a:pPr>
            <a:r>
              <a:t>-Makro ve mikro besin ihtiyacını karşılamak </a:t>
            </a:r>
          </a:p>
          <a:p>
            <a:pPr>
              <a:defRPr sz="4400">
                <a:solidFill>
                  <a:srgbClr val="005F8B"/>
                </a:solidFill>
                <a:latin typeface="Arial"/>
                <a:ea typeface="Arial"/>
                <a:cs typeface="Arial"/>
                <a:sym typeface="Arial"/>
              </a:defRPr>
            </a:pPr>
            <a:r>
              <a:t>-Besinlerin biyoyararlanımını artırmak </a:t>
            </a:r>
          </a:p>
          <a:p>
            <a:pPr>
              <a:defRPr sz="4400">
                <a:solidFill>
                  <a:srgbClr val="005F8B"/>
                </a:solidFill>
                <a:latin typeface="Arial"/>
                <a:ea typeface="Arial"/>
                <a:cs typeface="Arial"/>
                <a:sym typeface="Arial"/>
              </a:defRPr>
            </a:pPr>
            <a:r>
              <a:t>-Probleme göre önerilerde bulunmak</a:t>
            </a:r>
          </a:p>
          <a:p>
            <a:pPr>
              <a:defRPr sz="4400">
                <a:solidFill>
                  <a:srgbClr val="005F8B"/>
                </a:solidFill>
                <a:latin typeface="Arial"/>
                <a:ea typeface="Arial"/>
                <a:cs typeface="Arial"/>
                <a:sym typeface="Arial"/>
              </a:defRPr>
            </a:pPr>
            <a:r>
              <a:t>-Doğru çalışan bağışıklık sistemi </a:t>
            </a:r>
          </a:p>
        </p:txBody>
      </p:sp>
      <p:pic>
        <p:nvPicPr>
          <p:cNvPr id="291" name="Resim 4" descr="Resim 4"/>
          <p:cNvPicPr>
            <a:picLocks noChangeAspect="1"/>
          </p:cNvPicPr>
          <p:nvPr/>
        </p:nvPicPr>
        <p:blipFill>
          <a:blip r:embed="rId3">
            <a:extLst/>
          </a:blip>
          <a:stretch>
            <a:fillRect/>
          </a:stretch>
        </p:blipFill>
        <p:spPr>
          <a:xfrm>
            <a:off x="6880104" y="752925"/>
            <a:ext cx="2235602" cy="1490402"/>
          </a:xfrm>
          <a:prstGeom prst="rect">
            <a:avLst/>
          </a:prstGeom>
          <a:ln w="12700">
            <a:miter lim="400000"/>
          </a:ln>
          <a:effectLst>
            <a:outerShdw blurRad="152400" dist="546100" dir="9780000" rotWithShape="0">
              <a:srgbClr val="000000">
                <a:alpha val="40000"/>
              </a:srgbClr>
            </a:outerShdw>
          </a:effectLst>
        </p:spPr>
      </p:pic>
      <p:sp>
        <p:nvSpPr>
          <p:cNvPr id="292" name="Metin kutusu 2"/>
          <p:cNvSpPr txBox="1"/>
          <p:nvPr/>
        </p:nvSpPr>
        <p:spPr>
          <a:xfrm>
            <a:off x="615327" y="508310"/>
            <a:ext cx="5685821" cy="856404"/>
          </a:xfrm>
          <a:prstGeom prst="rect">
            <a:avLst/>
          </a:prstGeom>
          <a:solidFill>
            <a:srgbClr val="005F8B"/>
          </a:solidFill>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5400">
                <a:solidFill>
                  <a:srgbClr val="FFFFFF"/>
                </a:solidFill>
                <a:latin typeface="Arial"/>
                <a:ea typeface="Arial"/>
                <a:cs typeface="Arial"/>
                <a:sym typeface="Arial"/>
              </a:defRPr>
            </a:lvl1pPr>
          </a:lstStyle>
          <a:p>
            <a:r>
              <a:t>HEDEFLERİMİZ</a:t>
            </a:r>
          </a:p>
        </p:txBody>
      </p:sp>
    </p:spTree>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 name="Metin Yer Tutucusu 1"/>
          <p:cNvSpPr txBox="1">
            <a:spLocks noGrp="1"/>
          </p:cNvSpPr>
          <p:nvPr>
            <p:ph type="body" sz="quarter" idx="1"/>
          </p:nvPr>
        </p:nvSpPr>
        <p:spPr>
          <a:xfrm>
            <a:off x="323527" y="332482"/>
            <a:ext cx="11573201" cy="724248"/>
          </a:xfrm>
          <a:prstGeom prst="rect">
            <a:avLst/>
          </a:prstGeom>
        </p:spPr>
        <p:txBody>
          <a:bodyPr/>
          <a:lstStyle/>
          <a:p>
            <a:pPr defTabSz="758951">
              <a:spcBef>
                <a:spcPts val="800"/>
              </a:spcBef>
              <a:defRPr sz="4400"/>
            </a:pPr>
            <a:endParaRPr/>
          </a:p>
        </p:txBody>
      </p:sp>
      <p:pic>
        <p:nvPicPr>
          <p:cNvPr id="297" name="Resim 5" descr="Resim 5"/>
          <p:cNvPicPr>
            <a:picLocks noChangeAspect="1"/>
          </p:cNvPicPr>
          <p:nvPr/>
        </p:nvPicPr>
        <p:blipFill>
          <a:blip r:embed="rId3">
            <a:extLst/>
          </a:blip>
          <a:stretch>
            <a:fillRect/>
          </a:stretch>
        </p:blipFill>
        <p:spPr>
          <a:xfrm>
            <a:off x="0" y="0"/>
            <a:ext cx="12192000" cy="6858000"/>
          </a:xfrm>
          <a:prstGeom prst="rect">
            <a:avLst/>
          </a:prstGeom>
          <a:ln w="12700">
            <a:miter lim="400000"/>
          </a:ln>
        </p:spPr>
      </p:pic>
      <p:sp>
        <p:nvSpPr>
          <p:cNvPr id="298" name="Metin kutusu 6"/>
          <p:cNvSpPr txBox="1"/>
          <p:nvPr/>
        </p:nvSpPr>
        <p:spPr>
          <a:xfrm>
            <a:off x="369248" y="2967334"/>
            <a:ext cx="11777033" cy="856404"/>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5400">
                <a:solidFill>
                  <a:srgbClr val="005F8B"/>
                </a:solidFill>
                <a:latin typeface="Arial"/>
                <a:ea typeface="Arial"/>
                <a:cs typeface="Arial"/>
                <a:sym typeface="Arial"/>
              </a:defRPr>
            </a:lvl1pPr>
          </a:lstStyle>
          <a:p>
            <a:r>
              <a:t>ANTİ İNFLAMATUAR BESLENME </a:t>
            </a:r>
          </a:p>
        </p:txBody>
      </p:sp>
    </p:spTree>
  </p:cSld>
  <p:clrMapOvr>
    <a:masterClrMapping/>
  </p:clrMapOvr>
  <p:transition spd="med"/>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2" name="Resim 1" descr="Resim 1"/>
          <p:cNvPicPr>
            <a:picLocks noChangeAspect="1"/>
          </p:cNvPicPr>
          <p:nvPr/>
        </p:nvPicPr>
        <p:blipFill>
          <a:blip r:embed="rId2">
            <a:extLst/>
          </a:blip>
          <a:stretch>
            <a:fillRect/>
          </a:stretch>
        </p:blipFill>
        <p:spPr>
          <a:xfrm>
            <a:off x="3333746" y="626371"/>
            <a:ext cx="5445817" cy="5445817"/>
          </a:xfrm>
          <a:prstGeom prst="rect">
            <a:avLst/>
          </a:prstGeom>
          <a:ln w="12700">
            <a:miter lim="400000"/>
          </a:ln>
        </p:spPr>
      </p:pic>
      <p:sp>
        <p:nvSpPr>
          <p:cNvPr id="303" name="Metin kutusu 2"/>
          <p:cNvSpPr txBox="1"/>
          <p:nvPr/>
        </p:nvSpPr>
        <p:spPr>
          <a:xfrm>
            <a:off x="45718" y="626371"/>
            <a:ext cx="5845535" cy="70815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defRPr sz="4400">
                <a:solidFill>
                  <a:srgbClr val="005F8B"/>
                </a:solidFill>
                <a:latin typeface="Arial"/>
                <a:ea typeface="Arial"/>
                <a:cs typeface="Arial"/>
                <a:sym typeface="Arial"/>
              </a:defRPr>
            </a:pPr>
            <a:r>
              <a:t>ANTİİNFLAMATUAR</a:t>
            </a:r>
            <a:r>
              <a:rPr>
                <a:solidFill>
                  <a:srgbClr val="000000"/>
                </a:solidFill>
              </a:rPr>
              <a:t> </a:t>
            </a:r>
          </a:p>
        </p:txBody>
      </p:sp>
      <p:sp>
        <p:nvSpPr>
          <p:cNvPr id="304" name="Metin kutusu 3"/>
          <p:cNvSpPr txBox="1"/>
          <p:nvPr/>
        </p:nvSpPr>
        <p:spPr>
          <a:xfrm>
            <a:off x="7240820" y="626371"/>
            <a:ext cx="5646754" cy="646320"/>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4000">
                <a:solidFill>
                  <a:srgbClr val="005F8B"/>
                </a:solidFill>
                <a:latin typeface="Arial"/>
                <a:ea typeface="Arial"/>
                <a:cs typeface="Arial"/>
                <a:sym typeface="Arial"/>
              </a:defRPr>
            </a:lvl1pPr>
          </a:lstStyle>
          <a:p>
            <a:r>
              <a:t>PRO İNFLAMATUAR </a:t>
            </a:r>
          </a:p>
        </p:txBody>
      </p:sp>
      <p:sp>
        <p:nvSpPr>
          <p:cNvPr id="305" name="Metin kutusu 9"/>
          <p:cNvSpPr txBox="1"/>
          <p:nvPr/>
        </p:nvSpPr>
        <p:spPr>
          <a:xfrm>
            <a:off x="3014204" y="5943601"/>
            <a:ext cx="7764817" cy="70815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4400">
                <a:solidFill>
                  <a:srgbClr val="005F8B"/>
                </a:solidFill>
                <a:latin typeface="Arial"/>
                <a:ea typeface="Arial"/>
                <a:cs typeface="Arial"/>
                <a:sym typeface="Arial"/>
              </a:defRPr>
            </a:lvl1pPr>
          </a:lstStyle>
          <a:p>
            <a:r>
              <a:t>DOĞRU GIDA SEÇİMİ </a:t>
            </a:r>
          </a:p>
        </p:txBody>
      </p:sp>
    </p:spTree>
  </p:cSld>
  <p:clrMapOvr>
    <a:masterClrMapping/>
  </p:clrMapOvr>
  <p:transition spd="med"/>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 name="Metin kutusu 1"/>
          <p:cNvSpPr txBox="1"/>
          <p:nvPr/>
        </p:nvSpPr>
        <p:spPr>
          <a:xfrm>
            <a:off x="397043" y="156414"/>
            <a:ext cx="5629278" cy="3279139"/>
          </a:xfrm>
          <a:prstGeom prst="rect">
            <a:avLst/>
          </a:prstGeom>
          <a:solidFill>
            <a:srgbClr val="FFFFFF">
              <a:alpha val="69000"/>
            </a:srgbClr>
          </a:solidFill>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defRPr sz="4400">
                <a:latin typeface="Arial"/>
                <a:ea typeface="Arial"/>
                <a:cs typeface="Arial"/>
                <a:sym typeface="Arial"/>
              </a:defRPr>
            </a:pPr>
            <a:r>
              <a:t>PROİNFLAMATUAR </a:t>
            </a:r>
          </a:p>
          <a:p>
            <a:pPr>
              <a:defRPr sz="4400">
                <a:latin typeface="Arial"/>
                <a:ea typeface="Arial"/>
                <a:cs typeface="Arial"/>
                <a:sym typeface="Arial"/>
              </a:defRPr>
            </a:pPr>
            <a:r>
              <a:t>IL-6</a:t>
            </a:r>
          </a:p>
          <a:p>
            <a:pPr>
              <a:defRPr sz="4400">
                <a:latin typeface="Arial"/>
                <a:ea typeface="Arial"/>
                <a:cs typeface="Arial"/>
                <a:sym typeface="Arial"/>
              </a:defRPr>
            </a:pPr>
            <a:r>
              <a:t>TNF-⍺</a:t>
            </a:r>
          </a:p>
          <a:p>
            <a:pPr>
              <a:defRPr sz="4400">
                <a:latin typeface="Arial"/>
                <a:ea typeface="Arial"/>
                <a:cs typeface="Arial"/>
                <a:sym typeface="Arial"/>
              </a:defRPr>
            </a:pPr>
            <a:r>
              <a:t>NfKappa B</a:t>
            </a:r>
          </a:p>
          <a:p>
            <a:pPr>
              <a:defRPr sz="4400">
                <a:latin typeface="Arial"/>
                <a:ea typeface="Arial"/>
                <a:cs typeface="Arial"/>
                <a:sym typeface="Arial"/>
              </a:defRPr>
            </a:pPr>
            <a:r>
              <a:t>	</a:t>
            </a:r>
          </a:p>
        </p:txBody>
      </p:sp>
      <p:sp>
        <p:nvSpPr>
          <p:cNvPr id="308" name="Metin kutusu 2"/>
          <p:cNvSpPr txBox="1"/>
          <p:nvPr/>
        </p:nvSpPr>
        <p:spPr>
          <a:xfrm>
            <a:off x="6471484" y="-2"/>
            <a:ext cx="4743452" cy="6477282"/>
          </a:xfrm>
          <a:prstGeom prst="rect">
            <a:avLst/>
          </a:prstGeom>
          <a:solidFill>
            <a:srgbClr val="FFFFFF">
              <a:alpha val="88000"/>
            </a:srgbClr>
          </a:solidFill>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defRPr sz="3600">
                <a:latin typeface="Arial"/>
                <a:ea typeface="Arial"/>
                <a:cs typeface="Arial"/>
                <a:sym typeface="Arial"/>
              </a:defRPr>
            </a:pPr>
            <a:r>
              <a:t>Beyaz Un</a:t>
            </a:r>
          </a:p>
          <a:p>
            <a:pPr>
              <a:defRPr sz="3600">
                <a:latin typeface="Arial"/>
                <a:ea typeface="Arial"/>
                <a:cs typeface="Arial"/>
                <a:sym typeface="Arial"/>
              </a:defRPr>
            </a:pPr>
            <a:r>
              <a:t>Rafine Şeker </a:t>
            </a:r>
          </a:p>
          <a:p>
            <a:pPr>
              <a:defRPr sz="3600">
                <a:latin typeface="Arial"/>
                <a:ea typeface="Arial"/>
                <a:cs typeface="Arial"/>
                <a:sym typeface="Arial"/>
              </a:defRPr>
            </a:pPr>
            <a:r>
              <a:t>Fruktoz Şekeri </a:t>
            </a:r>
          </a:p>
          <a:p>
            <a:pPr>
              <a:defRPr sz="3600">
                <a:latin typeface="Arial"/>
                <a:ea typeface="Arial"/>
                <a:cs typeface="Arial"/>
                <a:sym typeface="Arial"/>
              </a:defRPr>
            </a:pPr>
            <a:r>
              <a:t>Kızartılmış Yiyecekler</a:t>
            </a:r>
          </a:p>
          <a:p>
            <a:pPr>
              <a:defRPr sz="3600">
                <a:latin typeface="Arial"/>
                <a:ea typeface="Arial"/>
                <a:cs typeface="Arial"/>
                <a:sym typeface="Arial"/>
              </a:defRPr>
            </a:pPr>
            <a:r>
              <a:t>Trans Yağ</a:t>
            </a:r>
          </a:p>
          <a:p>
            <a:pPr>
              <a:defRPr sz="3600">
                <a:latin typeface="Arial"/>
                <a:ea typeface="Arial"/>
                <a:cs typeface="Arial"/>
                <a:sym typeface="Arial"/>
              </a:defRPr>
            </a:pPr>
            <a:r>
              <a:t>Kavrulmuş kuruyemişler-yerfıstığı </a:t>
            </a:r>
          </a:p>
          <a:p>
            <a:pPr>
              <a:defRPr sz="3600">
                <a:latin typeface="Arial"/>
                <a:ea typeface="Arial"/>
                <a:cs typeface="Arial"/>
                <a:sym typeface="Arial"/>
              </a:defRPr>
            </a:pPr>
            <a:r>
              <a:t>Alkol </a:t>
            </a:r>
          </a:p>
          <a:p>
            <a:pPr>
              <a:defRPr sz="3600">
                <a:latin typeface="Arial"/>
                <a:ea typeface="Arial"/>
                <a:cs typeface="Arial"/>
                <a:sym typeface="Arial"/>
              </a:defRPr>
            </a:pPr>
            <a:r>
              <a:t>Gazlı içecek </a:t>
            </a:r>
          </a:p>
          <a:p>
            <a:pPr>
              <a:defRPr sz="3600">
                <a:latin typeface="Arial"/>
                <a:ea typeface="Arial"/>
                <a:cs typeface="Arial"/>
                <a:sym typeface="Arial"/>
              </a:defRPr>
            </a:pPr>
            <a:r>
              <a:t>Kafein</a:t>
            </a:r>
          </a:p>
          <a:p>
            <a:pPr>
              <a:defRPr sz="3600">
                <a:latin typeface="Arial"/>
                <a:ea typeface="Arial"/>
                <a:cs typeface="Arial"/>
                <a:sym typeface="Arial"/>
              </a:defRPr>
            </a:pPr>
            <a:r>
              <a:t>Kırmızı Et (fazla) </a:t>
            </a:r>
          </a:p>
          <a:p>
            <a:pPr>
              <a:defRPr sz="3600">
                <a:latin typeface="Arial"/>
                <a:ea typeface="Arial"/>
                <a:cs typeface="Arial"/>
                <a:sym typeface="Arial"/>
              </a:defRPr>
            </a:pPr>
            <a:r>
              <a:t>İşlenmiş Yiyecekler </a:t>
            </a:r>
          </a:p>
        </p:txBody>
      </p:sp>
      <p:sp>
        <p:nvSpPr>
          <p:cNvPr id="309" name="Metin kutusu 3"/>
          <p:cNvSpPr txBox="1"/>
          <p:nvPr/>
        </p:nvSpPr>
        <p:spPr>
          <a:xfrm>
            <a:off x="397044" y="3850856"/>
            <a:ext cx="4283994" cy="1676681"/>
          </a:xfrm>
          <a:prstGeom prst="rect">
            <a:avLst/>
          </a:prstGeom>
          <a:solidFill>
            <a:srgbClr val="FFFFFF">
              <a:alpha val="89000"/>
            </a:srgbClr>
          </a:solidFill>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defRPr sz="3600">
                <a:latin typeface="Arial"/>
                <a:ea typeface="Arial"/>
                <a:cs typeface="Arial"/>
                <a:sym typeface="Arial"/>
              </a:defRPr>
            </a:pPr>
            <a:r>
              <a:t>Süt Ürünleri?</a:t>
            </a:r>
          </a:p>
          <a:p>
            <a:pPr>
              <a:defRPr sz="3600">
                <a:latin typeface="Arial"/>
                <a:ea typeface="Arial"/>
                <a:cs typeface="Arial"/>
                <a:sym typeface="Arial"/>
              </a:defRPr>
            </a:pPr>
            <a:r>
              <a:t>Gluten? </a:t>
            </a:r>
          </a:p>
          <a:p>
            <a:pPr>
              <a:defRPr sz="3600">
                <a:latin typeface="Arial"/>
                <a:ea typeface="Arial"/>
                <a:cs typeface="Arial"/>
                <a:sym typeface="Arial"/>
              </a:defRPr>
            </a:pPr>
            <a:r>
              <a:t>Gıda duyarlılıkları </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4" fill="hold" grpId="1" nodeType="clickEffect">
                                  <p:stCondLst>
                                    <p:cond delay="0"/>
                                  </p:stCondLst>
                                  <p:iterate>
                                    <p:tmAbs val="0"/>
                                  </p:iterate>
                                  <p:childTnLst>
                                    <p:set>
                                      <p:cBhvr>
                                        <p:cTn id="6" fill="hold"/>
                                        <p:tgtEl>
                                          <p:spTgt spid="309"/>
                                        </p:tgtEl>
                                        <p:attrNameLst>
                                          <p:attrName>style.visibility</p:attrName>
                                        </p:attrNameLst>
                                      </p:cBhvr>
                                      <p:to>
                                        <p:strVal val="visible"/>
                                      </p:to>
                                    </p:set>
                                    <p:anim calcmode="lin" valueType="num">
                                      <p:cBhvr>
                                        <p:cTn id="7" dur="500" fill="hold"/>
                                        <p:tgtEl>
                                          <p:spTgt spid="309"/>
                                        </p:tgtEl>
                                        <p:attrNameLst>
                                          <p:attrName>ppt_x</p:attrName>
                                        </p:attrNameLst>
                                      </p:cBhvr>
                                      <p:tavLst>
                                        <p:tav tm="0">
                                          <p:val>
                                            <p:strVal val="#ppt_x"/>
                                          </p:val>
                                        </p:tav>
                                        <p:tav tm="100000">
                                          <p:val>
                                            <p:strVal val="#ppt_x"/>
                                          </p:val>
                                        </p:tav>
                                      </p:tavLst>
                                    </p:anim>
                                    <p:anim calcmode="lin" valueType="num">
                                      <p:cBhvr>
                                        <p:cTn id="8" dur="500" fill="hold"/>
                                        <p:tgtEl>
                                          <p:spTgt spid="30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9" grpId="1" animBg="1" advAuto="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3" name="Resim Yer Tutucusu 6"/>
          <p:cNvGrpSpPr/>
          <p:nvPr/>
        </p:nvGrpSpPr>
        <p:grpSpPr>
          <a:xfrm>
            <a:off x="1549060" y="3077373"/>
            <a:ext cx="4259138" cy="2623388"/>
            <a:chOff x="0" y="-1"/>
            <a:chExt cx="4259137" cy="2623387"/>
          </a:xfrm>
        </p:grpSpPr>
        <p:sp>
          <p:nvSpPr>
            <p:cNvPr id="311" name="Dikdörtgen"/>
            <p:cNvSpPr/>
            <p:nvPr/>
          </p:nvSpPr>
          <p:spPr>
            <a:xfrm>
              <a:off x="0" y="0"/>
              <a:ext cx="4259138" cy="2623387"/>
            </a:xfrm>
            <a:prstGeom prst="rect">
              <a:avLst/>
            </a:prstGeom>
            <a:solidFill>
              <a:srgbClr val="F2F2F2"/>
            </a:solidFill>
            <a:ln w="12700" cap="flat">
              <a:noFill/>
              <a:miter lim="400000"/>
            </a:ln>
            <a:effectLst/>
          </p:spPr>
          <p:txBody>
            <a:bodyPr wrap="square" lIns="45718" tIns="45718" rIns="45718" bIns="45718" numCol="1" anchor="ctr">
              <a:noAutofit/>
            </a:bodyPr>
            <a:lstStyle/>
            <a:p>
              <a:pPr>
                <a:defRPr>
                  <a:latin typeface="Arial"/>
                  <a:ea typeface="Arial"/>
                  <a:cs typeface="Arial"/>
                  <a:sym typeface="Arial"/>
                </a:defRPr>
              </a:pPr>
              <a:endParaRPr/>
            </a:p>
          </p:txBody>
        </p:sp>
        <p:pic>
          <p:nvPicPr>
            <p:cNvPr id="312" name="image26.jpeg" descr="image26.jpeg"/>
            <p:cNvPicPr>
              <a:picLocks noChangeAspect="1"/>
            </p:cNvPicPr>
            <p:nvPr/>
          </p:nvPicPr>
          <p:blipFill>
            <a:blip r:embed="rId2">
              <a:extLst/>
            </a:blip>
            <a:srcRect t="3825" b="3825"/>
            <a:stretch>
              <a:fillRect/>
            </a:stretch>
          </p:blipFill>
          <p:spPr>
            <a:xfrm>
              <a:off x="0" y="-2"/>
              <a:ext cx="4259138" cy="2623388"/>
            </a:xfrm>
            <a:prstGeom prst="rect">
              <a:avLst/>
            </a:prstGeom>
            <a:ln w="12700" cap="flat">
              <a:noFill/>
              <a:miter lim="400000"/>
            </a:ln>
            <a:effectLst/>
          </p:spPr>
        </p:pic>
      </p:grpSp>
      <p:sp>
        <p:nvSpPr>
          <p:cNvPr id="314" name="Metin kutusu 7"/>
          <p:cNvSpPr txBox="1"/>
          <p:nvPr/>
        </p:nvSpPr>
        <p:spPr>
          <a:xfrm>
            <a:off x="6228036" y="566658"/>
            <a:ext cx="6156189" cy="5410482"/>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marL="571500" indent="-571500">
              <a:buSzPct val="100000"/>
              <a:buFont typeface="Arial"/>
              <a:buChar char="•"/>
              <a:defRPr sz="3600">
                <a:solidFill>
                  <a:srgbClr val="005F8B"/>
                </a:solidFill>
                <a:latin typeface="Arial"/>
                <a:ea typeface="Arial"/>
                <a:cs typeface="Arial"/>
                <a:sym typeface="Arial"/>
              </a:defRPr>
            </a:pPr>
            <a:r>
              <a:t>Bol renkli sebze ve meyveler </a:t>
            </a:r>
          </a:p>
          <a:p>
            <a:pPr marL="571500" indent="-571500">
              <a:buSzPct val="100000"/>
              <a:buFont typeface="Arial"/>
              <a:buChar char="•"/>
              <a:defRPr sz="3600">
                <a:solidFill>
                  <a:srgbClr val="005F8B"/>
                </a:solidFill>
                <a:latin typeface="Arial"/>
                <a:ea typeface="Arial"/>
                <a:cs typeface="Arial"/>
                <a:sym typeface="Arial"/>
              </a:defRPr>
            </a:pPr>
            <a:r>
              <a:t>Sağlıklı yağlar </a:t>
            </a:r>
          </a:p>
          <a:p>
            <a:pPr marL="571500" indent="-571500">
              <a:buSzPct val="100000"/>
              <a:buFont typeface="Arial"/>
              <a:buChar char="•"/>
              <a:defRPr sz="3600">
                <a:solidFill>
                  <a:srgbClr val="005F8B"/>
                </a:solidFill>
                <a:latin typeface="Arial"/>
                <a:ea typeface="Arial"/>
                <a:cs typeface="Arial"/>
                <a:sym typeface="Arial"/>
              </a:defRPr>
            </a:pPr>
            <a:r>
              <a:t>Çiğ Yağlı tohumlar</a:t>
            </a:r>
          </a:p>
          <a:p>
            <a:pPr marL="571500" indent="-571500">
              <a:buSzPct val="100000"/>
              <a:buFont typeface="Arial"/>
              <a:buChar char="•"/>
              <a:defRPr sz="3600">
                <a:solidFill>
                  <a:srgbClr val="005F8B"/>
                </a:solidFill>
                <a:latin typeface="Arial"/>
                <a:ea typeface="Arial"/>
                <a:cs typeface="Arial"/>
                <a:sym typeface="Arial"/>
              </a:defRPr>
            </a:pPr>
            <a:r>
              <a:t>Bol posa </a:t>
            </a:r>
          </a:p>
          <a:p>
            <a:pPr marL="571500" indent="-571500">
              <a:buSzPct val="100000"/>
              <a:buFont typeface="Arial"/>
              <a:buChar char="•"/>
              <a:defRPr sz="3600">
                <a:solidFill>
                  <a:srgbClr val="005F8B"/>
                </a:solidFill>
                <a:latin typeface="Arial"/>
                <a:ea typeface="Arial"/>
                <a:cs typeface="Arial"/>
                <a:sym typeface="Arial"/>
              </a:defRPr>
            </a:pPr>
            <a:r>
              <a:t>Doğal ve işlem görmemiş yiyecekler </a:t>
            </a:r>
          </a:p>
          <a:p>
            <a:pPr marL="571500" indent="-571500">
              <a:buSzPct val="100000"/>
              <a:buFont typeface="Arial"/>
              <a:buChar char="•"/>
              <a:defRPr sz="3600">
                <a:solidFill>
                  <a:srgbClr val="005F8B"/>
                </a:solidFill>
                <a:latin typeface="Arial"/>
                <a:ea typeface="Arial"/>
                <a:cs typeface="Arial"/>
                <a:sym typeface="Arial"/>
              </a:defRPr>
            </a:pPr>
            <a:r>
              <a:t>Doğru pişirilmiş gıdalar</a:t>
            </a:r>
          </a:p>
          <a:p>
            <a:pPr marL="571500" indent="-571500">
              <a:buSzPct val="100000"/>
              <a:buFont typeface="Arial"/>
              <a:buChar char="•"/>
              <a:defRPr sz="3600">
                <a:solidFill>
                  <a:srgbClr val="005F8B"/>
                </a:solidFill>
                <a:latin typeface="Arial"/>
                <a:ea typeface="Arial"/>
                <a:cs typeface="Arial"/>
                <a:sym typeface="Arial"/>
              </a:defRPr>
            </a:pPr>
            <a:r>
              <a:t>Doğru protein kaynakları </a:t>
            </a:r>
          </a:p>
          <a:p>
            <a:pPr marL="571500" indent="-571500">
              <a:buSzPct val="100000"/>
              <a:buFont typeface="Arial"/>
              <a:buChar char="•"/>
              <a:defRPr sz="3600">
                <a:solidFill>
                  <a:srgbClr val="005F8B"/>
                </a:solidFill>
                <a:latin typeface="Arial"/>
                <a:ea typeface="Arial"/>
                <a:cs typeface="Arial"/>
                <a:sym typeface="Arial"/>
              </a:defRPr>
            </a:pPr>
            <a:r>
              <a:t>Fermente ürünler  </a:t>
            </a:r>
          </a:p>
        </p:txBody>
      </p:sp>
      <p:sp>
        <p:nvSpPr>
          <p:cNvPr id="315" name="Metin kutusu 2"/>
          <p:cNvSpPr txBox="1"/>
          <p:nvPr/>
        </p:nvSpPr>
        <p:spPr>
          <a:xfrm>
            <a:off x="635132" y="525328"/>
            <a:ext cx="5493083" cy="708158"/>
          </a:xfrm>
          <a:prstGeom prst="rect">
            <a:avLst/>
          </a:prstGeom>
          <a:solidFill>
            <a:srgbClr val="005F8B"/>
          </a:solidFill>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4400">
                <a:solidFill>
                  <a:srgbClr val="FFFFFF"/>
                </a:solidFill>
                <a:latin typeface="Arial"/>
                <a:ea typeface="Arial"/>
                <a:cs typeface="Arial"/>
                <a:sym typeface="Arial"/>
              </a:defRPr>
            </a:lvl1pPr>
          </a:lstStyle>
          <a:p>
            <a:r>
              <a:t>ANTİ İNFLAMATUAR</a:t>
            </a:r>
          </a:p>
        </p:txBody>
      </p:sp>
    </p:spTree>
  </p:cSld>
  <p:clrMapOvr>
    <a:masterClrMapping/>
  </p:clrMapOvr>
  <p:transition spd="med"/>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 name="İçerik Yer Tutucusu 3" descr="İçerik Yer Tutucusu 3"/>
          <p:cNvPicPr>
            <a:picLocks noChangeAspect="1"/>
          </p:cNvPicPr>
          <p:nvPr/>
        </p:nvPicPr>
        <p:blipFill>
          <a:blip r:embed="rId2">
            <a:extLst/>
          </a:blip>
          <a:stretch>
            <a:fillRect/>
          </a:stretch>
        </p:blipFill>
        <p:spPr>
          <a:xfrm>
            <a:off x="679406" y="200111"/>
            <a:ext cx="10833187" cy="6457778"/>
          </a:xfrm>
          <a:prstGeom prst="rect">
            <a:avLst/>
          </a:prstGeom>
          <a:ln w="12700">
            <a:miter lim="400000"/>
          </a:ln>
        </p:spPr>
      </p:pic>
    </p:spTree>
  </p:cSld>
  <p:clrMapOvr>
    <a:masterClrMapping/>
  </p:clrMapOvr>
  <p:transition spd="med"/>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3" name="Grup 1"/>
          <p:cNvGrpSpPr/>
          <p:nvPr/>
        </p:nvGrpSpPr>
        <p:grpSpPr>
          <a:xfrm>
            <a:off x="576468" y="366460"/>
            <a:ext cx="3955777" cy="6491541"/>
            <a:chOff x="0" y="0"/>
            <a:chExt cx="3955776" cy="6491540"/>
          </a:xfrm>
        </p:grpSpPr>
        <p:sp>
          <p:nvSpPr>
            <p:cNvPr id="319" name="Yuvarlatılmış Dikdörtgen 2"/>
            <p:cNvSpPr/>
            <p:nvPr/>
          </p:nvSpPr>
          <p:spPr>
            <a:xfrm>
              <a:off x="0" y="0"/>
              <a:ext cx="3955777" cy="6491541"/>
            </a:xfrm>
            <a:prstGeom prst="roundRect">
              <a:avLst>
                <a:gd name="adj" fmla="val 10000"/>
              </a:avLst>
            </a:prstGeom>
            <a:solidFill>
              <a:srgbClr val="1F497D"/>
            </a:solidFill>
            <a:ln w="9525" cap="flat">
              <a:solidFill>
                <a:srgbClr val="002060"/>
              </a:solidFill>
              <a:prstDash val="solid"/>
              <a:round/>
            </a:ln>
            <a:effectLst/>
          </p:spPr>
          <p:txBody>
            <a:bodyPr wrap="square" lIns="45718" tIns="45718" rIns="45718" bIns="45718" numCol="1" anchor="t">
              <a:noAutofit/>
            </a:bodyPr>
            <a:lstStyle/>
            <a:p>
              <a:pPr>
                <a:defRPr>
                  <a:latin typeface="Arial"/>
                  <a:ea typeface="Arial"/>
                  <a:cs typeface="Arial"/>
                  <a:sym typeface="Arial"/>
                </a:defRPr>
              </a:pPr>
              <a:endParaRPr/>
            </a:p>
          </p:txBody>
        </p:sp>
        <p:grpSp>
          <p:nvGrpSpPr>
            <p:cNvPr id="322" name="Yuvarlatılmış Dikdörtgen 4"/>
            <p:cNvGrpSpPr/>
            <p:nvPr/>
          </p:nvGrpSpPr>
          <p:grpSpPr>
            <a:xfrm>
              <a:off x="152400" y="159029"/>
              <a:ext cx="3644353" cy="6279924"/>
              <a:chOff x="0" y="0"/>
              <a:chExt cx="3644351" cy="6279922"/>
            </a:xfrm>
          </p:grpSpPr>
          <p:sp>
            <p:nvSpPr>
              <p:cNvPr id="320" name="Dikdörtgen"/>
              <p:cNvSpPr/>
              <p:nvPr/>
            </p:nvSpPr>
            <p:spPr>
              <a:xfrm>
                <a:off x="0" y="0"/>
                <a:ext cx="3644352" cy="2735789"/>
              </a:xfrm>
              <a:prstGeom prst="rect">
                <a:avLst/>
              </a:prstGeom>
              <a:solidFill>
                <a:srgbClr val="1F497D"/>
              </a:solidFill>
              <a:ln w="12700" cap="flat">
                <a:noFill/>
                <a:miter lim="400000"/>
              </a:ln>
              <a:effectLst/>
            </p:spPr>
            <p:txBody>
              <a:bodyPr wrap="square" lIns="45718" tIns="45718" rIns="45718" bIns="45718" numCol="1" anchor="t">
                <a:noAutofit/>
              </a:bodyPr>
              <a:lstStyle/>
              <a:p>
                <a:pPr algn="ctr" defTabSz="889000">
                  <a:lnSpc>
                    <a:spcPct val="90000"/>
                  </a:lnSpc>
                  <a:spcBef>
                    <a:spcPts val="700"/>
                  </a:spcBef>
                  <a:defRPr sz="3600">
                    <a:solidFill>
                      <a:srgbClr val="FFFFFF"/>
                    </a:solidFill>
                    <a:latin typeface="Arial"/>
                    <a:ea typeface="Arial"/>
                    <a:cs typeface="Arial"/>
                    <a:sym typeface="Arial"/>
                  </a:defRPr>
                </a:pPr>
                <a:endParaRPr/>
              </a:p>
            </p:txBody>
          </p:sp>
          <p:sp>
            <p:nvSpPr>
              <p:cNvPr id="321" name="1.Trimester…"/>
              <p:cNvSpPr txBox="1"/>
              <p:nvPr/>
            </p:nvSpPr>
            <p:spPr>
              <a:xfrm>
                <a:off x="0" y="0"/>
                <a:ext cx="3644352" cy="627992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42239" tIns="142239" rIns="142239" bIns="142239" numCol="1" anchor="t">
                <a:spAutoFit/>
              </a:bodyPr>
              <a:lstStyle/>
              <a:p>
                <a:pPr algn="ctr" defTabSz="889000">
                  <a:lnSpc>
                    <a:spcPct val="90000"/>
                  </a:lnSpc>
                  <a:spcBef>
                    <a:spcPts val="1500"/>
                  </a:spcBef>
                  <a:defRPr sz="3600">
                    <a:solidFill>
                      <a:srgbClr val="FFFFFF"/>
                    </a:solidFill>
                    <a:latin typeface="Arial"/>
                    <a:ea typeface="Arial"/>
                    <a:cs typeface="Arial"/>
                    <a:sym typeface="Arial"/>
                  </a:defRPr>
                </a:pPr>
                <a:r>
                  <a:t>1.Trimester </a:t>
                </a:r>
              </a:p>
              <a:p>
                <a:pPr marL="571500" indent="-571500" algn="ctr" defTabSz="889000">
                  <a:lnSpc>
                    <a:spcPct val="90000"/>
                  </a:lnSpc>
                  <a:spcBef>
                    <a:spcPts val="1500"/>
                  </a:spcBef>
                  <a:buSzPct val="100000"/>
                  <a:buFont typeface="Arial"/>
                  <a:buChar char="•"/>
                  <a:defRPr sz="3600">
                    <a:solidFill>
                      <a:srgbClr val="FFFFFF"/>
                    </a:solidFill>
                    <a:latin typeface="Arial"/>
                    <a:ea typeface="Arial"/>
                    <a:cs typeface="Arial"/>
                    <a:sym typeface="Arial"/>
                  </a:defRPr>
                </a:pPr>
                <a:r>
                  <a:t>Gıda hijyeni</a:t>
                </a:r>
              </a:p>
              <a:p>
                <a:pPr marL="571500" indent="-571500" algn="ctr" defTabSz="889000">
                  <a:lnSpc>
                    <a:spcPct val="90000"/>
                  </a:lnSpc>
                  <a:spcBef>
                    <a:spcPts val="1500"/>
                  </a:spcBef>
                  <a:buSzPct val="100000"/>
                  <a:buFont typeface="Arial"/>
                  <a:buChar char="•"/>
                  <a:defRPr sz="3600">
                    <a:solidFill>
                      <a:srgbClr val="FFFFFF"/>
                    </a:solidFill>
                    <a:latin typeface="Arial"/>
                    <a:ea typeface="Arial"/>
                    <a:cs typeface="Arial"/>
                    <a:sym typeface="Arial"/>
                  </a:defRPr>
                </a:pPr>
                <a:r>
                  <a:t>Dengeli besin</a:t>
                </a:r>
              </a:p>
              <a:p>
                <a:pPr marL="571500" indent="-571500" algn="ctr" defTabSz="889000">
                  <a:lnSpc>
                    <a:spcPct val="90000"/>
                  </a:lnSpc>
                  <a:spcBef>
                    <a:spcPts val="1500"/>
                  </a:spcBef>
                  <a:buSzPct val="100000"/>
                  <a:buFont typeface="Arial"/>
                  <a:buChar char="•"/>
                  <a:defRPr sz="3600">
                    <a:solidFill>
                      <a:srgbClr val="FFFFFF"/>
                    </a:solidFill>
                    <a:latin typeface="Arial"/>
                    <a:ea typeface="Arial"/>
                    <a:cs typeface="Arial"/>
                    <a:sym typeface="Arial"/>
                  </a:defRPr>
                </a:pPr>
                <a:r>
                  <a:t>Folat</a:t>
                </a:r>
              </a:p>
              <a:p>
                <a:pPr marL="571500" indent="-571500" algn="ctr" defTabSz="889000">
                  <a:lnSpc>
                    <a:spcPct val="90000"/>
                  </a:lnSpc>
                  <a:spcBef>
                    <a:spcPts val="1500"/>
                  </a:spcBef>
                  <a:buSzPct val="100000"/>
                  <a:buFont typeface="Arial"/>
                  <a:buChar char="•"/>
                  <a:defRPr sz="3600">
                    <a:solidFill>
                      <a:srgbClr val="FFFFFF"/>
                    </a:solidFill>
                    <a:latin typeface="Arial"/>
                    <a:ea typeface="Arial"/>
                    <a:cs typeface="Arial"/>
                    <a:sym typeface="Arial"/>
                  </a:defRPr>
                </a:pPr>
                <a:r>
                  <a:t>B6-B12 vitamini</a:t>
                </a:r>
              </a:p>
              <a:p>
                <a:pPr marL="571500" indent="-571500" algn="ctr" defTabSz="889000">
                  <a:lnSpc>
                    <a:spcPct val="90000"/>
                  </a:lnSpc>
                  <a:spcBef>
                    <a:spcPts val="1500"/>
                  </a:spcBef>
                  <a:buSzPct val="100000"/>
                  <a:buFont typeface="Arial"/>
                  <a:buChar char="•"/>
                  <a:defRPr sz="3600">
                    <a:solidFill>
                      <a:srgbClr val="FFFFFF"/>
                    </a:solidFill>
                    <a:latin typeface="Arial"/>
                    <a:ea typeface="Arial"/>
                    <a:cs typeface="Arial"/>
                    <a:sym typeface="Arial"/>
                  </a:defRPr>
                </a:pPr>
                <a:r>
                  <a:t>Çinko-iyot</a:t>
                </a:r>
              </a:p>
              <a:p>
                <a:pPr marL="571500" indent="-571500" algn="ctr" defTabSz="889000">
                  <a:lnSpc>
                    <a:spcPct val="90000"/>
                  </a:lnSpc>
                  <a:spcBef>
                    <a:spcPts val="1500"/>
                  </a:spcBef>
                  <a:buSzPct val="100000"/>
                  <a:buFont typeface="Arial"/>
                  <a:buChar char="•"/>
                  <a:defRPr sz="3600">
                    <a:solidFill>
                      <a:srgbClr val="FFFFFF"/>
                    </a:solidFill>
                    <a:latin typeface="Arial"/>
                    <a:ea typeface="Arial"/>
                    <a:cs typeface="Arial"/>
                    <a:sym typeface="Arial"/>
                  </a:defRPr>
                </a:pPr>
                <a:r>
                  <a:t>Genel sağlıklı beslenme   kuralları   </a:t>
                </a:r>
              </a:p>
            </p:txBody>
          </p:sp>
        </p:grpSp>
      </p:grpSp>
      <p:grpSp>
        <p:nvGrpSpPr>
          <p:cNvPr id="328" name="Grup 18"/>
          <p:cNvGrpSpPr/>
          <p:nvPr/>
        </p:nvGrpSpPr>
        <p:grpSpPr>
          <a:xfrm>
            <a:off x="4684643" y="379711"/>
            <a:ext cx="3818554" cy="6138340"/>
            <a:chOff x="0" y="-1"/>
            <a:chExt cx="3818552" cy="6138338"/>
          </a:xfrm>
        </p:grpSpPr>
        <p:sp>
          <p:nvSpPr>
            <p:cNvPr id="324" name="Yuvarlatılmış Dikdörtgen 19"/>
            <p:cNvSpPr/>
            <p:nvPr/>
          </p:nvSpPr>
          <p:spPr>
            <a:xfrm>
              <a:off x="0" y="-2"/>
              <a:ext cx="3818554" cy="6138340"/>
            </a:xfrm>
            <a:prstGeom prst="roundRect">
              <a:avLst>
                <a:gd name="adj" fmla="val 10000"/>
              </a:avLst>
            </a:prstGeom>
            <a:solidFill>
              <a:srgbClr val="1F497D"/>
            </a:solidFill>
            <a:ln w="12700" cap="flat">
              <a:noFill/>
              <a:miter lim="400000"/>
            </a:ln>
            <a:effectLst/>
          </p:spPr>
          <p:txBody>
            <a:bodyPr wrap="square" lIns="45718" tIns="45718" rIns="45718" bIns="45718" numCol="1" anchor="t">
              <a:noAutofit/>
            </a:bodyPr>
            <a:lstStyle/>
            <a:p>
              <a:pPr>
                <a:defRPr>
                  <a:latin typeface="Arial"/>
                  <a:ea typeface="Arial"/>
                  <a:cs typeface="Arial"/>
                  <a:sym typeface="Arial"/>
                </a:defRPr>
              </a:pPr>
              <a:endParaRPr/>
            </a:p>
          </p:txBody>
        </p:sp>
        <p:grpSp>
          <p:nvGrpSpPr>
            <p:cNvPr id="327" name="Yuvarlatılmış Dikdörtgen 4"/>
            <p:cNvGrpSpPr/>
            <p:nvPr/>
          </p:nvGrpSpPr>
          <p:grpSpPr>
            <a:xfrm>
              <a:off x="92765" y="253882"/>
              <a:ext cx="3725788" cy="4835256"/>
              <a:chOff x="0" y="0"/>
              <a:chExt cx="3725786" cy="4835254"/>
            </a:xfrm>
          </p:grpSpPr>
          <p:sp>
            <p:nvSpPr>
              <p:cNvPr id="325" name="Dikdörtgen"/>
              <p:cNvSpPr/>
              <p:nvPr/>
            </p:nvSpPr>
            <p:spPr>
              <a:xfrm>
                <a:off x="0" y="1189960"/>
                <a:ext cx="3725787" cy="2455337"/>
              </a:xfrm>
              <a:prstGeom prst="rect">
                <a:avLst/>
              </a:prstGeom>
              <a:solidFill>
                <a:srgbClr val="1F497D"/>
              </a:solidFill>
              <a:ln w="12700" cap="flat">
                <a:noFill/>
                <a:miter lim="400000"/>
              </a:ln>
              <a:effectLst/>
            </p:spPr>
            <p:txBody>
              <a:bodyPr wrap="square" lIns="45718" tIns="45718" rIns="45718" bIns="45718" numCol="1" anchor="ctr">
                <a:noAutofit/>
              </a:bodyPr>
              <a:lstStyle/>
              <a:p>
                <a:pPr defTabSz="889000">
                  <a:lnSpc>
                    <a:spcPct val="90000"/>
                  </a:lnSpc>
                  <a:spcBef>
                    <a:spcPts val="700"/>
                  </a:spcBef>
                  <a:defRPr sz="3600">
                    <a:solidFill>
                      <a:srgbClr val="FFFFFF"/>
                    </a:solidFill>
                    <a:latin typeface="Arial"/>
                    <a:ea typeface="Arial"/>
                    <a:cs typeface="Arial"/>
                    <a:sym typeface="Arial"/>
                  </a:defRPr>
                </a:pPr>
                <a:endParaRPr/>
              </a:p>
            </p:txBody>
          </p:sp>
          <p:sp>
            <p:nvSpPr>
              <p:cNvPr id="326" name="2. Trimester…"/>
              <p:cNvSpPr txBox="1"/>
              <p:nvPr/>
            </p:nvSpPr>
            <p:spPr>
              <a:xfrm>
                <a:off x="0" y="-1"/>
                <a:ext cx="3725787" cy="483525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42239" tIns="142239" rIns="142239" bIns="142239" numCol="1" anchor="ctr">
                <a:spAutoFit/>
              </a:bodyPr>
              <a:lstStyle/>
              <a:p>
                <a:pPr algn="ctr" defTabSz="889000">
                  <a:lnSpc>
                    <a:spcPct val="90000"/>
                  </a:lnSpc>
                  <a:spcBef>
                    <a:spcPts val="1500"/>
                  </a:spcBef>
                  <a:defRPr sz="3600">
                    <a:solidFill>
                      <a:srgbClr val="FFFFFF"/>
                    </a:solidFill>
                    <a:latin typeface="Arial"/>
                    <a:ea typeface="Arial"/>
                    <a:cs typeface="Arial"/>
                    <a:sym typeface="Arial"/>
                  </a:defRPr>
                </a:pPr>
                <a:r>
                  <a:t>2. Trimester          </a:t>
                </a:r>
              </a:p>
              <a:p>
                <a:pPr marL="571500" indent="-571500" defTabSz="889000">
                  <a:lnSpc>
                    <a:spcPct val="90000"/>
                  </a:lnSpc>
                  <a:spcBef>
                    <a:spcPts val="1500"/>
                  </a:spcBef>
                  <a:buSzPct val="100000"/>
                  <a:buFont typeface="Arial"/>
                  <a:buChar char="•"/>
                  <a:defRPr sz="3600">
                    <a:solidFill>
                      <a:srgbClr val="FFFFFF"/>
                    </a:solidFill>
                    <a:latin typeface="Arial"/>
                    <a:ea typeface="Arial"/>
                    <a:cs typeface="Arial"/>
                    <a:sym typeface="Arial"/>
                  </a:defRPr>
                </a:pPr>
                <a:r>
                  <a:t>Proteini artır </a:t>
                </a:r>
              </a:p>
              <a:p>
                <a:pPr marL="571500" indent="-571500" defTabSz="889000">
                  <a:lnSpc>
                    <a:spcPct val="90000"/>
                  </a:lnSpc>
                  <a:spcBef>
                    <a:spcPts val="1500"/>
                  </a:spcBef>
                  <a:buSzPct val="100000"/>
                  <a:buFont typeface="Arial"/>
                  <a:buChar char="•"/>
                  <a:defRPr sz="3600">
                    <a:solidFill>
                      <a:srgbClr val="FFFFFF"/>
                    </a:solidFill>
                    <a:latin typeface="Arial"/>
                    <a:ea typeface="Arial"/>
                    <a:cs typeface="Arial"/>
                    <a:sym typeface="Arial"/>
                  </a:defRPr>
                </a:pPr>
                <a:r>
                  <a:t>Demir </a:t>
                </a:r>
              </a:p>
              <a:p>
                <a:pPr marL="571500" indent="-571500" defTabSz="889000">
                  <a:lnSpc>
                    <a:spcPct val="90000"/>
                  </a:lnSpc>
                  <a:spcBef>
                    <a:spcPts val="1500"/>
                  </a:spcBef>
                  <a:buSzPct val="100000"/>
                  <a:buFont typeface="Arial"/>
                  <a:buChar char="•"/>
                  <a:defRPr sz="3600">
                    <a:solidFill>
                      <a:srgbClr val="FFFFFF"/>
                    </a:solidFill>
                    <a:latin typeface="Arial"/>
                    <a:ea typeface="Arial"/>
                    <a:cs typeface="Arial"/>
                    <a:sym typeface="Arial"/>
                  </a:defRPr>
                </a:pPr>
                <a:r>
                  <a:t>Kalsiyum</a:t>
                </a:r>
              </a:p>
              <a:p>
                <a:pPr marL="571500" indent="-571500" defTabSz="889000">
                  <a:lnSpc>
                    <a:spcPct val="90000"/>
                  </a:lnSpc>
                  <a:spcBef>
                    <a:spcPts val="1500"/>
                  </a:spcBef>
                  <a:buSzPct val="100000"/>
                  <a:buFont typeface="Arial"/>
                  <a:buChar char="•"/>
                  <a:defRPr sz="3600">
                    <a:solidFill>
                      <a:srgbClr val="FFFFFF"/>
                    </a:solidFill>
                    <a:latin typeface="Arial"/>
                    <a:ea typeface="Arial"/>
                    <a:cs typeface="Arial"/>
                    <a:sym typeface="Arial"/>
                  </a:defRPr>
                </a:pPr>
                <a:r>
                  <a:t>Magnezyum</a:t>
                </a:r>
              </a:p>
              <a:p>
                <a:pPr marL="571500" indent="-571500" defTabSz="889000">
                  <a:lnSpc>
                    <a:spcPct val="90000"/>
                  </a:lnSpc>
                  <a:spcBef>
                    <a:spcPts val="1500"/>
                  </a:spcBef>
                  <a:buSzPct val="100000"/>
                  <a:buFont typeface="Arial"/>
                  <a:buChar char="•"/>
                  <a:defRPr sz="3600">
                    <a:solidFill>
                      <a:srgbClr val="FFFFFF"/>
                    </a:solidFill>
                    <a:latin typeface="Arial"/>
                    <a:ea typeface="Arial"/>
                    <a:cs typeface="Arial"/>
                    <a:sym typeface="Arial"/>
                  </a:defRPr>
                </a:pPr>
                <a:r>
                  <a:t>B vitaminleri </a:t>
                </a:r>
              </a:p>
              <a:p>
                <a:pPr marL="571500" indent="-571500" defTabSz="889000">
                  <a:lnSpc>
                    <a:spcPct val="90000"/>
                  </a:lnSpc>
                  <a:spcBef>
                    <a:spcPts val="1500"/>
                  </a:spcBef>
                  <a:buSzPct val="100000"/>
                  <a:buFont typeface="Arial"/>
                  <a:buChar char="•"/>
                  <a:defRPr sz="3600">
                    <a:solidFill>
                      <a:srgbClr val="FFFFFF"/>
                    </a:solidFill>
                    <a:latin typeface="Arial"/>
                    <a:ea typeface="Arial"/>
                    <a:cs typeface="Arial"/>
                    <a:sym typeface="Arial"/>
                  </a:defRPr>
                </a:pPr>
                <a:r>
                  <a:t>EPA-DHA</a:t>
                </a:r>
              </a:p>
            </p:txBody>
          </p:sp>
        </p:grpSp>
      </p:grpSp>
      <p:grpSp>
        <p:nvGrpSpPr>
          <p:cNvPr id="333" name="Grup 21"/>
          <p:cNvGrpSpPr/>
          <p:nvPr/>
        </p:nvGrpSpPr>
        <p:grpSpPr>
          <a:xfrm>
            <a:off x="8369361" y="-857057"/>
            <a:ext cx="3637724" cy="9132202"/>
            <a:chOff x="0" y="0"/>
            <a:chExt cx="3637723" cy="9132200"/>
          </a:xfrm>
        </p:grpSpPr>
        <p:sp>
          <p:nvSpPr>
            <p:cNvPr id="329" name="Yuvarlatılmış Dikdörtgen 22"/>
            <p:cNvSpPr/>
            <p:nvPr/>
          </p:nvSpPr>
          <p:spPr>
            <a:xfrm>
              <a:off x="0" y="1250018"/>
              <a:ext cx="3637723" cy="6138337"/>
            </a:xfrm>
            <a:prstGeom prst="roundRect">
              <a:avLst>
                <a:gd name="adj" fmla="val 10000"/>
              </a:avLst>
            </a:prstGeom>
            <a:solidFill>
              <a:srgbClr val="1F497D"/>
            </a:solidFill>
            <a:ln w="12700" cap="flat">
              <a:noFill/>
              <a:miter lim="400000"/>
            </a:ln>
            <a:effectLst/>
          </p:spPr>
          <p:txBody>
            <a:bodyPr wrap="square" lIns="45718" tIns="45718" rIns="45718" bIns="45718" numCol="1" anchor="t">
              <a:noAutofit/>
            </a:bodyPr>
            <a:lstStyle/>
            <a:p>
              <a:pPr>
                <a:defRPr>
                  <a:latin typeface="Arial"/>
                  <a:ea typeface="Arial"/>
                  <a:cs typeface="Arial"/>
                  <a:sym typeface="Arial"/>
                </a:defRPr>
              </a:pPr>
              <a:endParaRPr/>
            </a:p>
          </p:txBody>
        </p:sp>
        <p:grpSp>
          <p:nvGrpSpPr>
            <p:cNvPr id="332" name="Yuvarlatılmış Dikdörtgen 4"/>
            <p:cNvGrpSpPr/>
            <p:nvPr/>
          </p:nvGrpSpPr>
          <p:grpSpPr>
            <a:xfrm>
              <a:off x="95073" y="-1"/>
              <a:ext cx="3542651" cy="9132202"/>
              <a:chOff x="0" y="0"/>
              <a:chExt cx="3542650" cy="9132200"/>
            </a:xfrm>
          </p:grpSpPr>
          <p:sp>
            <p:nvSpPr>
              <p:cNvPr id="330" name="Dikdörtgen"/>
              <p:cNvSpPr/>
              <p:nvPr/>
            </p:nvSpPr>
            <p:spPr>
              <a:xfrm>
                <a:off x="0" y="3338432"/>
                <a:ext cx="3542651" cy="2455336"/>
              </a:xfrm>
              <a:prstGeom prst="rect">
                <a:avLst/>
              </a:prstGeom>
              <a:solidFill>
                <a:srgbClr val="1F497D"/>
              </a:solidFill>
              <a:ln w="12700" cap="flat">
                <a:noFill/>
                <a:miter lim="400000"/>
              </a:ln>
              <a:effectLst/>
            </p:spPr>
            <p:txBody>
              <a:bodyPr wrap="square" lIns="45718" tIns="45718" rIns="45718" bIns="45718" numCol="1" anchor="ctr">
                <a:noAutofit/>
              </a:bodyPr>
              <a:lstStyle/>
              <a:p>
                <a:pPr algn="ctr" defTabSz="889000">
                  <a:lnSpc>
                    <a:spcPct val="90000"/>
                  </a:lnSpc>
                  <a:spcBef>
                    <a:spcPts val="700"/>
                  </a:spcBef>
                  <a:defRPr sz="3600">
                    <a:solidFill>
                      <a:srgbClr val="6757A0"/>
                    </a:solidFill>
                    <a:latin typeface="Arial"/>
                    <a:ea typeface="Arial"/>
                    <a:cs typeface="Arial"/>
                    <a:sym typeface="Arial"/>
                  </a:defRPr>
                </a:pPr>
                <a:endParaRPr/>
              </a:p>
            </p:txBody>
          </p:sp>
          <p:sp>
            <p:nvSpPr>
              <p:cNvPr id="331" name="3.Trimester…"/>
              <p:cNvSpPr txBox="1"/>
              <p:nvPr/>
            </p:nvSpPr>
            <p:spPr>
              <a:xfrm>
                <a:off x="0" y="-1"/>
                <a:ext cx="3542651" cy="913220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42239" tIns="142239" rIns="142239" bIns="142239" numCol="1" anchor="ctr">
                <a:spAutoFit/>
              </a:bodyPr>
              <a:lstStyle/>
              <a:p>
                <a:pPr algn="ctr" defTabSz="889000">
                  <a:lnSpc>
                    <a:spcPct val="90000"/>
                  </a:lnSpc>
                  <a:spcBef>
                    <a:spcPts val="700"/>
                  </a:spcBef>
                  <a:defRPr sz="3600">
                    <a:solidFill>
                      <a:srgbClr val="FFFFFF"/>
                    </a:solidFill>
                    <a:latin typeface="Arial"/>
                    <a:ea typeface="Arial"/>
                    <a:cs typeface="Arial"/>
                    <a:sym typeface="Arial"/>
                  </a:defRPr>
                </a:pPr>
                <a:endParaRPr/>
              </a:p>
              <a:p>
                <a:pPr algn="ctr" defTabSz="889000">
                  <a:lnSpc>
                    <a:spcPct val="90000"/>
                  </a:lnSpc>
                  <a:spcBef>
                    <a:spcPts val="700"/>
                  </a:spcBef>
                  <a:defRPr sz="3600">
                    <a:solidFill>
                      <a:srgbClr val="FFFFFF"/>
                    </a:solidFill>
                    <a:latin typeface="Arial"/>
                    <a:ea typeface="Arial"/>
                    <a:cs typeface="Arial"/>
                    <a:sym typeface="Arial"/>
                  </a:defRPr>
                </a:pPr>
                <a:endParaRPr/>
              </a:p>
              <a:p>
                <a:pPr algn="ctr" defTabSz="889000">
                  <a:lnSpc>
                    <a:spcPct val="90000"/>
                  </a:lnSpc>
                  <a:spcBef>
                    <a:spcPts val="700"/>
                  </a:spcBef>
                  <a:defRPr sz="3600">
                    <a:solidFill>
                      <a:srgbClr val="FFFFFF"/>
                    </a:solidFill>
                    <a:latin typeface="Arial"/>
                    <a:ea typeface="Arial"/>
                    <a:cs typeface="Arial"/>
                    <a:sym typeface="Arial"/>
                  </a:defRPr>
                </a:pPr>
                <a:endParaRPr/>
              </a:p>
              <a:p>
                <a:pPr algn="ctr" defTabSz="889000">
                  <a:lnSpc>
                    <a:spcPct val="90000"/>
                  </a:lnSpc>
                  <a:spcBef>
                    <a:spcPts val="1500"/>
                  </a:spcBef>
                  <a:defRPr sz="3600">
                    <a:solidFill>
                      <a:srgbClr val="FFFFFF"/>
                    </a:solidFill>
                    <a:latin typeface="Arial"/>
                    <a:ea typeface="Arial"/>
                    <a:cs typeface="Arial"/>
                    <a:sym typeface="Arial"/>
                  </a:defRPr>
                </a:pPr>
                <a:r>
                  <a:t>3.Trimester  </a:t>
                </a:r>
              </a:p>
              <a:p>
                <a:pPr marL="571500" indent="-571500" defTabSz="889000">
                  <a:lnSpc>
                    <a:spcPct val="90000"/>
                  </a:lnSpc>
                  <a:spcBef>
                    <a:spcPts val="1500"/>
                  </a:spcBef>
                  <a:buSzPct val="100000"/>
                  <a:buFont typeface="Arial"/>
                  <a:buChar char="•"/>
                  <a:defRPr sz="3600">
                    <a:solidFill>
                      <a:srgbClr val="FFFFFF"/>
                    </a:solidFill>
                    <a:latin typeface="Arial"/>
                    <a:ea typeface="Arial"/>
                    <a:cs typeface="Arial"/>
                    <a:sym typeface="Arial"/>
                  </a:defRPr>
                </a:pPr>
                <a:r>
                  <a:t>Sık ve küçük öğünler</a:t>
                </a:r>
              </a:p>
              <a:p>
                <a:pPr marL="571500" indent="-571500" defTabSz="889000">
                  <a:lnSpc>
                    <a:spcPct val="90000"/>
                  </a:lnSpc>
                  <a:spcBef>
                    <a:spcPts val="1500"/>
                  </a:spcBef>
                  <a:buSzPct val="100000"/>
                  <a:buFont typeface="Arial"/>
                  <a:buChar char="•"/>
                  <a:defRPr sz="3600">
                    <a:solidFill>
                      <a:srgbClr val="FFFFFF"/>
                    </a:solidFill>
                    <a:latin typeface="Arial"/>
                    <a:ea typeface="Arial"/>
                    <a:cs typeface="Arial"/>
                    <a:sym typeface="Arial"/>
                  </a:defRPr>
                </a:pPr>
                <a:r>
                  <a:t>Öğünlerde sıvı kullanma</a:t>
                </a:r>
              </a:p>
              <a:p>
                <a:pPr marL="571500" indent="-571500" defTabSz="889000">
                  <a:lnSpc>
                    <a:spcPct val="90000"/>
                  </a:lnSpc>
                  <a:spcBef>
                    <a:spcPts val="1500"/>
                  </a:spcBef>
                  <a:buSzPct val="100000"/>
                  <a:buFont typeface="Arial"/>
                  <a:buChar char="•"/>
                  <a:defRPr sz="3600">
                    <a:solidFill>
                      <a:srgbClr val="FFFFFF"/>
                    </a:solidFill>
                    <a:latin typeface="Arial"/>
                    <a:ea typeface="Arial"/>
                    <a:cs typeface="Arial"/>
                    <a:sym typeface="Arial"/>
                  </a:defRPr>
                </a:pPr>
                <a:r>
                  <a:t>Tuzu kısıtla </a:t>
                </a:r>
              </a:p>
              <a:p>
                <a:pPr marL="571500" indent="-571500" defTabSz="889000">
                  <a:lnSpc>
                    <a:spcPct val="90000"/>
                  </a:lnSpc>
                  <a:spcBef>
                    <a:spcPts val="1500"/>
                  </a:spcBef>
                  <a:buSzPct val="100000"/>
                  <a:buFont typeface="Arial"/>
                  <a:buChar char="•"/>
                  <a:defRPr sz="3600">
                    <a:solidFill>
                      <a:srgbClr val="FFFFFF"/>
                    </a:solidFill>
                    <a:latin typeface="Arial"/>
                    <a:ea typeface="Arial"/>
                    <a:cs typeface="Arial"/>
                    <a:sym typeface="Arial"/>
                  </a:defRPr>
                </a:pPr>
                <a:r>
                  <a:t>İyi çiğnemeli </a:t>
                </a:r>
              </a:p>
              <a:p>
                <a:pPr marL="571500" indent="-571500" defTabSz="889000">
                  <a:lnSpc>
                    <a:spcPct val="90000"/>
                  </a:lnSpc>
                  <a:spcBef>
                    <a:spcPts val="1500"/>
                  </a:spcBef>
                  <a:buSzPct val="100000"/>
                  <a:buFont typeface="Arial"/>
                  <a:buChar char="•"/>
                  <a:defRPr sz="3600">
                    <a:solidFill>
                      <a:srgbClr val="FFFFFF"/>
                    </a:solidFill>
                    <a:latin typeface="Arial"/>
                    <a:ea typeface="Arial"/>
                    <a:cs typeface="Arial"/>
                    <a:sym typeface="Arial"/>
                  </a:defRPr>
                </a:pPr>
                <a:r>
                  <a:t>Sıvı alımı artmalı  </a:t>
                </a:r>
              </a:p>
              <a:p>
                <a:pPr algn="ctr" defTabSz="889000">
                  <a:lnSpc>
                    <a:spcPct val="90000"/>
                  </a:lnSpc>
                  <a:spcBef>
                    <a:spcPts val="700"/>
                  </a:spcBef>
                  <a:defRPr sz="3600">
                    <a:solidFill>
                      <a:srgbClr val="6757A0"/>
                    </a:solidFill>
                    <a:latin typeface="Arial"/>
                    <a:ea typeface="Arial"/>
                    <a:cs typeface="Arial"/>
                    <a:sym typeface="Arial"/>
                  </a:defRPr>
                </a:pPr>
                <a:endParaRPr/>
              </a:p>
              <a:p>
                <a:pPr algn="ctr" defTabSz="889000">
                  <a:lnSpc>
                    <a:spcPct val="90000"/>
                  </a:lnSpc>
                  <a:spcBef>
                    <a:spcPts val="700"/>
                  </a:spcBef>
                  <a:defRPr sz="3600">
                    <a:solidFill>
                      <a:srgbClr val="6757A0"/>
                    </a:solidFill>
                    <a:latin typeface="Arial"/>
                    <a:ea typeface="Arial"/>
                    <a:cs typeface="Arial"/>
                    <a:sym typeface="Arial"/>
                  </a:defRPr>
                </a:pPr>
                <a:endParaRPr/>
              </a:p>
            </p:txBody>
          </p:sp>
        </p:grpSp>
      </p:grpSp>
      <p:grpSp>
        <p:nvGrpSpPr>
          <p:cNvPr id="338" name="Grup 24"/>
          <p:cNvGrpSpPr/>
          <p:nvPr/>
        </p:nvGrpSpPr>
        <p:grpSpPr>
          <a:xfrm>
            <a:off x="8554277" y="-4950"/>
            <a:ext cx="3637726" cy="7604131"/>
            <a:chOff x="0" y="764036"/>
            <a:chExt cx="3637725" cy="7604129"/>
          </a:xfrm>
        </p:grpSpPr>
        <p:sp>
          <p:nvSpPr>
            <p:cNvPr id="334" name="Yuvarlatılmış Dikdörtgen 25"/>
            <p:cNvSpPr/>
            <p:nvPr/>
          </p:nvSpPr>
          <p:spPr>
            <a:xfrm>
              <a:off x="0" y="1148699"/>
              <a:ext cx="3637723" cy="6325888"/>
            </a:xfrm>
            <a:prstGeom prst="roundRect">
              <a:avLst>
                <a:gd name="adj" fmla="val 10000"/>
              </a:avLst>
            </a:prstGeom>
            <a:solidFill>
              <a:srgbClr val="1F497D"/>
            </a:solidFill>
            <a:ln w="12700" cap="flat">
              <a:noFill/>
              <a:miter lim="400000"/>
            </a:ln>
            <a:effectLst/>
          </p:spPr>
          <p:txBody>
            <a:bodyPr wrap="square" lIns="45718" tIns="45718" rIns="45718" bIns="45718" numCol="1" anchor="t">
              <a:noAutofit/>
            </a:bodyPr>
            <a:lstStyle/>
            <a:p>
              <a:pPr>
                <a:defRPr>
                  <a:latin typeface="Arial"/>
                  <a:ea typeface="Arial"/>
                  <a:cs typeface="Arial"/>
                  <a:sym typeface="Arial"/>
                </a:defRPr>
              </a:pPr>
              <a:endParaRPr/>
            </a:p>
          </p:txBody>
        </p:sp>
        <p:grpSp>
          <p:nvGrpSpPr>
            <p:cNvPr id="337" name="Yuvarlatılmış Dikdörtgen 4"/>
            <p:cNvGrpSpPr/>
            <p:nvPr/>
          </p:nvGrpSpPr>
          <p:grpSpPr>
            <a:xfrm>
              <a:off x="95073" y="764036"/>
              <a:ext cx="3542652" cy="7604129"/>
              <a:chOff x="0" y="764036"/>
              <a:chExt cx="3542651" cy="7604128"/>
            </a:xfrm>
          </p:grpSpPr>
          <p:sp>
            <p:nvSpPr>
              <p:cNvPr id="335" name="Dikdörtgen"/>
              <p:cNvSpPr/>
              <p:nvPr/>
            </p:nvSpPr>
            <p:spPr>
              <a:xfrm>
                <a:off x="0" y="3300922"/>
                <a:ext cx="3542651" cy="2530355"/>
              </a:xfrm>
              <a:prstGeom prst="rect">
                <a:avLst/>
              </a:prstGeom>
              <a:solidFill>
                <a:srgbClr val="1F497D"/>
              </a:solidFill>
              <a:ln w="12700" cap="flat">
                <a:noFill/>
                <a:miter lim="400000"/>
              </a:ln>
              <a:effectLst/>
            </p:spPr>
            <p:txBody>
              <a:bodyPr wrap="square" lIns="45718" tIns="45718" rIns="45718" bIns="45718" numCol="1" anchor="ctr">
                <a:noAutofit/>
              </a:bodyPr>
              <a:lstStyle/>
              <a:p>
                <a:pPr algn="ctr" defTabSz="889000">
                  <a:lnSpc>
                    <a:spcPct val="90000"/>
                  </a:lnSpc>
                  <a:spcBef>
                    <a:spcPts val="700"/>
                  </a:spcBef>
                  <a:defRPr sz="3600">
                    <a:solidFill>
                      <a:srgbClr val="6757A0"/>
                    </a:solidFill>
                    <a:latin typeface="Arial"/>
                    <a:ea typeface="Arial"/>
                    <a:cs typeface="Arial"/>
                    <a:sym typeface="Arial"/>
                  </a:defRPr>
                </a:pPr>
                <a:endParaRPr/>
              </a:p>
            </p:txBody>
          </p:sp>
          <p:sp>
            <p:nvSpPr>
              <p:cNvPr id="336" name="3.Trimester…"/>
              <p:cNvSpPr txBox="1"/>
              <p:nvPr/>
            </p:nvSpPr>
            <p:spPr>
              <a:xfrm>
                <a:off x="0" y="764036"/>
                <a:ext cx="3542651" cy="760412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42239" tIns="142239" rIns="142239" bIns="142239" numCol="1" anchor="ctr">
                <a:spAutoFit/>
              </a:bodyPr>
              <a:lstStyle/>
              <a:p>
                <a:pPr algn="ctr" defTabSz="889000">
                  <a:lnSpc>
                    <a:spcPct val="90000"/>
                  </a:lnSpc>
                  <a:spcBef>
                    <a:spcPts val="700"/>
                  </a:spcBef>
                  <a:defRPr sz="3600">
                    <a:solidFill>
                      <a:srgbClr val="FFFFFF"/>
                    </a:solidFill>
                    <a:latin typeface="Arial"/>
                    <a:ea typeface="Arial"/>
                    <a:cs typeface="Arial"/>
                    <a:sym typeface="Arial"/>
                  </a:defRPr>
                </a:pPr>
                <a:endParaRPr dirty="0"/>
              </a:p>
              <a:p>
                <a:pPr algn="ctr" defTabSz="889000">
                  <a:lnSpc>
                    <a:spcPct val="90000"/>
                  </a:lnSpc>
                  <a:spcBef>
                    <a:spcPts val="1500"/>
                  </a:spcBef>
                  <a:defRPr sz="3600">
                    <a:solidFill>
                      <a:srgbClr val="FFFFFF"/>
                    </a:solidFill>
                    <a:latin typeface="Arial"/>
                    <a:ea typeface="Arial"/>
                    <a:cs typeface="Arial"/>
                    <a:sym typeface="Arial"/>
                  </a:defRPr>
                </a:pPr>
                <a:r>
                  <a:rPr dirty="0"/>
                  <a:t>3.Trimester  </a:t>
                </a:r>
              </a:p>
              <a:p>
                <a:pPr marL="571500" indent="-571500" defTabSz="889000">
                  <a:lnSpc>
                    <a:spcPct val="90000"/>
                  </a:lnSpc>
                  <a:spcBef>
                    <a:spcPts val="1500"/>
                  </a:spcBef>
                  <a:buSzPct val="100000"/>
                  <a:buFont typeface="Arial"/>
                  <a:buChar char="•"/>
                  <a:defRPr sz="3600">
                    <a:solidFill>
                      <a:srgbClr val="FFFFFF"/>
                    </a:solidFill>
                    <a:latin typeface="Arial"/>
                    <a:ea typeface="Arial"/>
                    <a:cs typeface="Arial"/>
                    <a:sym typeface="Arial"/>
                  </a:defRPr>
                </a:pPr>
                <a:r>
                  <a:rPr dirty="0"/>
                  <a:t>Sık ve küçük öğünler</a:t>
                </a:r>
              </a:p>
              <a:p>
                <a:pPr marL="571500" indent="-571500" defTabSz="889000">
                  <a:lnSpc>
                    <a:spcPct val="90000"/>
                  </a:lnSpc>
                  <a:spcBef>
                    <a:spcPts val="1500"/>
                  </a:spcBef>
                  <a:buSzPct val="100000"/>
                  <a:buFont typeface="Arial"/>
                  <a:buChar char="•"/>
                  <a:defRPr sz="3600">
                    <a:solidFill>
                      <a:srgbClr val="FFFFFF"/>
                    </a:solidFill>
                    <a:latin typeface="Arial"/>
                    <a:ea typeface="Arial"/>
                    <a:cs typeface="Arial"/>
                    <a:sym typeface="Arial"/>
                  </a:defRPr>
                </a:pPr>
                <a:r>
                  <a:rPr dirty="0"/>
                  <a:t>Öğünlerde sıvı kullanma</a:t>
                </a:r>
              </a:p>
              <a:p>
                <a:pPr marL="571500" indent="-571500" defTabSz="889000">
                  <a:lnSpc>
                    <a:spcPct val="90000"/>
                  </a:lnSpc>
                  <a:spcBef>
                    <a:spcPts val="1500"/>
                  </a:spcBef>
                  <a:buSzPct val="100000"/>
                  <a:buFont typeface="Arial"/>
                  <a:buChar char="•"/>
                  <a:defRPr sz="3600">
                    <a:solidFill>
                      <a:srgbClr val="FFFFFF"/>
                    </a:solidFill>
                    <a:latin typeface="Arial"/>
                    <a:ea typeface="Arial"/>
                    <a:cs typeface="Arial"/>
                    <a:sym typeface="Arial"/>
                  </a:defRPr>
                </a:pPr>
                <a:r>
                  <a:rPr dirty="0"/>
                  <a:t>Tuzu kısıtla </a:t>
                </a:r>
              </a:p>
              <a:p>
                <a:pPr marL="571500" indent="-571500" defTabSz="889000">
                  <a:lnSpc>
                    <a:spcPct val="90000"/>
                  </a:lnSpc>
                  <a:spcBef>
                    <a:spcPts val="1500"/>
                  </a:spcBef>
                  <a:buSzPct val="100000"/>
                  <a:buFont typeface="Arial"/>
                  <a:buChar char="•"/>
                  <a:defRPr sz="3600">
                    <a:solidFill>
                      <a:srgbClr val="FFFFFF"/>
                    </a:solidFill>
                    <a:latin typeface="Arial"/>
                    <a:ea typeface="Arial"/>
                    <a:cs typeface="Arial"/>
                    <a:sym typeface="Arial"/>
                  </a:defRPr>
                </a:pPr>
                <a:r>
                  <a:rPr dirty="0"/>
                  <a:t>İyi çiğnemeli </a:t>
                </a:r>
              </a:p>
              <a:p>
                <a:pPr marL="571500" indent="-571500" defTabSz="889000">
                  <a:lnSpc>
                    <a:spcPct val="90000"/>
                  </a:lnSpc>
                  <a:spcBef>
                    <a:spcPts val="1500"/>
                  </a:spcBef>
                  <a:buSzPct val="100000"/>
                  <a:buFont typeface="Arial"/>
                  <a:buChar char="•"/>
                  <a:defRPr sz="3600">
                    <a:solidFill>
                      <a:srgbClr val="FFFFFF"/>
                    </a:solidFill>
                    <a:latin typeface="Arial"/>
                    <a:ea typeface="Arial"/>
                    <a:cs typeface="Arial"/>
                    <a:sym typeface="Arial"/>
                  </a:defRPr>
                </a:pPr>
                <a:r>
                  <a:rPr dirty="0"/>
                  <a:t>Sıvı alımı artmalı  </a:t>
                </a:r>
              </a:p>
              <a:p>
                <a:pPr algn="ctr" defTabSz="889000">
                  <a:lnSpc>
                    <a:spcPct val="90000"/>
                  </a:lnSpc>
                  <a:spcBef>
                    <a:spcPts val="700"/>
                  </a:spcBef>
                  <a:defRPr sz="3600">
                    <a:solidFill>
                      <a:srgbClr val="6757A0"/>
                    </a:solidFill>
                    <a:latin typeface="Arial"/>
                    <a:ea typeface="Arial"/>
                    <a:cs typeface="Arial"/>
                    <a:sym typeface="Arial"/>
                  </a:defRPr>
                </a:pPr>
                <a:endParaRPr dirty="0"/>
              </a:p>
              <a:p>
                <a:pPr algn="ctr" defTabSz="889000">
                  <a:lnSpc>
                    <a:spcPct val="90000"/>
                  </a:lnSpc>
                  <a:spcBef>
                    <a:spcPts val="700"/>
                  </a:spcBef>
                  <a:defRPr sz="3600">
                    <a:solidFill>
                      <a:srgbClr val="6757A0"/>
                    </a:solidFill>
                    <a:latin typeface="Arial"/>
                    <a:ea typeface="Arial"/>
                    <a:cs typeface="Arial"/>
                    <a:sym typeface="Arial"/>
                  </a:defRPr>
                </a:pPr>
                <a:endParaRPr dirty="0"/>
              </a:p>
            </p:txBody>
          </p:sp>
        </p:grpSp>
      </p:grpSp>
      <p:grpSp>
        <p:nvGrpSpPr>
          <p:cNvPr id="343" name="Grup 27"/>
          <p:cNvGrpSpPr/>
          <p:nvPr/>
        </p:nvGrpSpPr>
        <p:grpSpPr>
          <a:xfrm>
            <a:off x="4576702" y="392962"/>
            <a:ext cx="3818554" cy="6465040"/>
            <a:chOff x="0" y="0"/>
            <a:chExt cx="3818552" cy="6465038"/>
          </a:xfrm>
        </p:grpSpPr>
        <p:sp>
          <p:nvSpPr>
            <p:cNvPr id="339" name="Yuvarlatılmış Dikdörtgen 28"/>
            <p:cNvSpPr/>
            <p:nvPr/>
          </p:nvSpPr>
          <p:spPr>
            <a:xfrm>
              <a:off x="0" y="-1"/>
              <a:ext cx="3818554" cy="6465040"/>
            </a:xfrm>
            <a:prstGeom prst="roundRect">
              <a:avLst>
                <a:gd name="adj" fmla="val 10000"/>
              </a:avLst>
            </a:prstGeom>
            <a:solidFill>
              <a:srgbClr val="1F497D"/>
            </a:solidFill>
            <a:ln w="12700" cap="flat">
              <a:noFill/>
              <a:miter lim="400000"/>
            </a:ln>
            <a:effectLst/>
          </p:spPr>
          <p:txBody>
            <a:bodyPr wrap="square" lIns="45718" tIns="45718" rIns="45718" bIns="45718" numCol="1" anchor="t">
              <a:noAutofit/>
            </a:bodyPr>
            <a:lstStyle/>
            <a:p>
              <a:pPr>
                <a:defRPr>
                  <a:latin typeface="Arial"/>
                  <a:ea typeface="Arial"/>
                  <a:cs typeface="Arial"/>
                  <a:sym typeface="Arial"/>
                </a:defRPr>
              </a:pPr>
              <a:endParaRPr/>
            </a:p>
          </p:txBody>
        </p:sp>
        <p:grpSp>
          <p:nvGrpSpPr>
            <p:cNvPr id="342" name="Yuvarlatılmış Dikdörtgen 4"/>
            <p:cNvGrpSpPr/>
            <p:nvPr/>
          </p:nvGrpSpPr>
          <p:grpSpPr>
            <a:xfrm>
              <a:off x="92765" y="396068"/>
              <a:ext cx="3725788" cy="4835256"/>
              <a:chOff x="0" y="0"/>
              <a:chExt cx="3725786" cy="4835254"/>
            </a:xfrm>
          </p:grpSpPr>
          <p:sp>
            <p:nvSpPr>
              <p:cNvPr id="340" name="Dikdörtgen"/>
              <p:cNvSpPr/>
              <p:nvPr/>
            </p:nvSpPr>
            <p:spPr>
              <a:xfrm>
                <a:off x="0" y="1124620"/>
                <a:ext cx="3725787" cy="2586017"/>
              </a:xfrm>
              <a:prstGeom prst="rect">
                <a:avLst/>
              </a:prstGeom>
              <a:solidFill>
                <a:srgbClr val="1F497D"/>
              </a:solidFill>
              <a:ln w="12700" cap="flat">
                <a:noFill/>
                <a:miter lim="400000"/>
              </a:ln>
              <a:effectLst/>
            </p:spPr>
            <p:txBody>
              <a:bodyPr wrap="square" lIns="45718" tIns="45718" rIns="45718" bIns="45718" numCol="1" anchor="ctr">
                <a:noAutofit/>
              </a:bodyPr>
              <a:lstStyle/>
              <a:p>
                <a:pPr defTabSz="889000">
                  <a:lnSpc>
                    <a:spcPct val="90000"/>
                  </a:lnSpc>
                  <a:spcBef>
                    <a:spcPts val="700"/>
                  </a:spcBef>
                  <a:defRPr sz="3600">
                    <a:solidFill>
                      <a:srgbClr val="FFFFFF"/>
                    </a:solidFill>
                    <a:latin typeface="Arial"/>
                    <a:ea typeface="Arial"/>
                    <a:cs typeface="Arial"/>
                    <a:sym typeface="Arial"/>
                  </a:defRPr>
                </a:pPr>
                <a:endParaRPr/>
              </a:p>
            </p:txBody>
          </p:sp>
          <p:sp>
            <p:nvSpPr>
              <p:cNvPr id="341" name="2. Trimester…"/>
              <p:cNvSpPr txBox="1"/>
              <p:nvPr/>
            </p:nvSpPr>
            <p:spPr>
              <a:xfrm>
                <a:off x="0" y="-1"/>
                <a:ext cx="3725787" cy="483525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42239" tIns="142239" rIns="142239" bIns="142239" numCol="1" anchor="ctr">
                <a:spAutoFit/>
              </a:bodyPr>
              <a:lstStyle/>
              <a:p>
                <a:pPr algn="ctr" defTabSz="889000">
                  <a:lnSpc>
                    <a:spcPct val="90000"/>
                  </a:lnSpc>
                  <a:spcBef>
                    <a:spcPts val="1500"/>
                  </a:spcBef>
                  <a:defRPr sz="3600">
                    <a:solidFill>
                      <a:srgbClr val="FFFFFF"/>
                    </a:solidFill>
                    <a:latin typeface="Arial"/>
                    <a:ea typeface="Arial"/>
                    <a:cs typeface="Arial"/>
                    <a:sym typeface="Arial"/>
                  </a:defRPr>
                </a:pPr>
                <a:r>
                  <a:t>2. Trimester          </a:t>
                </a:r>
              </a:p>
              <a:p>
                <a:pPr marL="571500" indent="-571500" defTabSz="889000">
                  <a:lnSpc>
                    <a:spcPct val="90000"/>
                  </a:lnSpc>
                  <a:spcBef>
                    <a:spcPts val="1500"/>
                  </a:spcBef>
                  <a:buSzPct val="100000"/>
                  <a:buFont typeface="Arial"/>
                  <a:buChar char="•"/>
                  <a:defRPr sz="3600">
                    <a:solidFill>
                      <a:srgbClr val="FFFFFF"/>
                    </a:solidFill>
                    <a:latin typeface="Arial"/>
                    <a:ea typeface="Arial"/>
                    <a:cs typeface="Arial"/>
                    <a:sym typeface="Arial"/>
                  </a:defRPr>
                </a:pPr>
                <a:r>
                  <a:t>Proteini artır </a:t>
                </a:r>
              </a:p>
              <a:p>
                <a:pPr marL="571500" indent="-571500" defTabSz="889000">
                  <a:lnSpc>
                    <a:spcPct val="90000"/>
                  </a:lnSpc>
                  <a:spcBef>
                    <a:spcPts val="1500"/>
                  </a:spcBef>
                  <a:buSzPct val="100000"/>
                  <a:buFont typeface="Arial"/>
                  <a:buChar char="•"/>
                  <a:defRPr sz="3600">
                    <a:solidFill>
                      <a:srgbClr val="FFFFFF"/>
                    </a:solidFill>
                    <a:latin typeface="Arial"/>
                    <a:ea typeface="Arial"/>
                    <a:cs typeface="Arial"/>
                    <a:sym typeface="Arial"/>
                  </a:defRPr>
                </a:pPr>
                <a:r>
                  <a:t>Demir </a:t>
                </a:r>
              </a:p>
              <a:p>
                <a:pPr marL="571500" indent="-571500" defTabSz="889000">
                  <a:lnSpc>
                    <a:spcPct val="90000"/>
                  </a:lnSpc>
                  <a:spcBef>
                    <a:spcPts val="1500"/>
                  </a:spcBef>
                  <a:buSzPct val="100000"/>
                  <a:buFont typeface="Arial"/>
                  <a:buChar char="•"/>
                  <a:defRPr sz="3600">
                    <a:solidFill>
                      <a:srgbClr val="FFFFFF"/>
                    </a:solidFill>
                    <a:latin typeface="Arial"/>
                    <a:ea typeface="Arial"/>
                    <a:cs typeface="Arial"/>
                    <a:sym typeface="Arial"/>
                  </a:defRPr>
                </a:pPr>
                <a:r>
                  <a:t>Kalsiyum</a:t>
                </a:r>
              </a:p>
              <a:p>
                <a:pPr marL="571500" indent="-571500" defTabSz="889000">
                  <a:lnSpc>
                    <a:spcPct val="90000"/>
                  </a:lnSpc>
                  <a:spcBef>
                    <a:spcPts val="1500"/>
                  </a:spcBef>
                  <a:buSzPct val="100000"/>
                  <a:buFont typeface="Arial"/>
                  <a:buChar char="•"/>
                  <a:defRPr sz="3600">
                    <a:solidFill>
                      <a:srgbClr val="FFFFFF"/>
                    </a:solidFill>
                    <a:latin typeface="Arial"/>
                    <a:ea typeface="Arial"/>
                    <a:cs typeface="Arial"/>
                    <a:sym typeface="Arial"/>
                  </a:defRPr>
                </a:pPr>
                <a:r>
                  <a:t>Magnezyum</a:t>
                </a:r>
              </a:p>
              <a:p>
                <a:pPr marL="571500" indent="-571500" defTabSz="889000">
                  <a:lnSpc>
                    <a:spcPct val="90000"/>
                  </a:lnSpc>
                  <a:spcBef>
                    <a:spcPts val="1500"/>
                  </a:spcBef>
                  <a:buSzPct val="100000"/>
                  <a:buFont typeface="Arial"/>
                  <a:buChar char="•"/>
                  <a:defRPr sz="3600">
                    <a:solidFill>
                      <a:srgbClr val="FFFFFF"/>
                    </a:solidFill>
                    <a:latin typeface="Arial"/>
                    <a:ea typeface="Arial"/>
                    <a:cs typeface="Arial"/>
                    <a:sym typeface="Arial"/>
                  </a:defRPr>
                </a:pPr>
                <a:r>
                  <a:t>B vitaminleri </a:t>
                </a:r>
              </a:p>
              <a:p>
                <a:pPr marL="571500" indent="-571500" defTabSz="889000">
                  <a:lnSpc>
                    <a:spcPct val="90000"/>
                  </a:lnSpc>
                  <a:spcBef>
                    <a:spcPts val="1500"/>
                  </a:spcBef>
                  <a:buSzPct val="100000"/>
                  <a:buFont typeface="Arial"/>
                  <a:buChar char="•"/>
                  <a:defRPr sz="3600">
                    <a:solidFill>
                      <a:srgbClr val="FFFFFF"/>
                    </a:solidFill>
                    <a:latin typeface="Arial"/>
                    <a:ea typeface="Arial"/>
                    <a:cs typeface="Arial"/>
                    <a:sym typeface="Arial"/>
                  </a:defRPr>
                </a:pPr>
                <a:r>
                  <a:t>EPA-DHA</a:t>
                </a:r>
              </a:p>
            </p:txBody>
          </p:sp>
        </p:grpSp>
      </p:grpSp>
    </p:spTree>
  </p:cSld>
  <p:clrMapOvr>
    <a:masterClrMapping/>
  </p:clrMapOvr>
  <p:transition spd="med"/>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5" name="Resim 1" descr="Resim 1"/>
          <p:cNvPicPr>
            <a:picLocks noChangeAspect="1"/>
          </p:cNvPicPr>
          <p:nvPr/>
        </p:nvPicPr>
        <p:blipFill>
          <a:blip r:embed="rId2">
            <a:extLst/>
          </a:blip>
          <a:stretch>
            <a:fillRect/>
          </a:stretch>
        </p:blipFill>
        <p:spPr>
          <a:xfrm>
            <a:off x="517356" y="1801734"/>
            <a:ext cx="8229601" cy="1640791"/>
          </a:xfrm>
          <a:prstGeom prst="rect">
            <a:avLst/>
          </a:prstGeom>
          <a:ln>
            <a:solidFill>
              <a:srgbClr val="000000"/>
            </a:solidFill>
          </a:ln>
        </p:spPr>
      </p:pic>
      <p:sp>
        <p:nvSpPr>
          <p:cNvPr id="346" name="Metin kutusu 3"/>
          <p:cNvSpPr txBox="1"/>
          <p:nvPr/>
        </p:nvSpPr>
        <p:spPr>
          <a:xfrm>
            <a:off x="887929" y="3797889"/>
            <a:ext cx="10700888" cy="197815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4400">
                <a:solidFill>
                  <a:srgbClr val="005F8B"/>
                </a:solidFill>
                <a:latin typeface="Arial"/>
                <a:ea typeface="Arial"/>
                <a:cs typeface="Arial"/>
                <a:sym typeface="Arial"/>
              </a:defRPr>
            </a:lvl1pPr>
          </a:lstStyle>
          <a:p>
            <a:r>
              <a:t>38. haftada somon tüketen grupta amniyonda  diğer haftalar tüketenlere göre daha yüksek aminoasit değerleri bulundu</a:t>
            </a:r>
          </a:p>
        </p:txBody>
      </p:sp>
      <p:sp>
        <p:nvSpPr>
          <p:cNvPr id="347" name="Metin kutusu 2"/>
          <p:cNvSpPr txBox="1"/>
          <p:nvPr/>
        </p:nvSpPr>
        <p:spPr>
          <a:xfrm>
            <a:off x="496507" y="211258"/>
            <a:ext cx="9328206" cy="1343157"/>
          </a:xfrm>
          <a:prstGeom prst="rect">
            <a:avLst/>
          </a:prstGeom>
          <a:solidFill>
            <a:srgbClr val="005F8B"/>
          </a:solidFill>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4400">
                <a:solidFill>
                  <a:srgbClr val="FFFFFF"/>
                </a:solidFill>
                <a:latin typeface="Arial"/>
                <a:ea typeface="Arial"/>
                <a:cs typeface="Arial"/>
                <a:sym typeface="Arial"/>
              </a:defRPr>
            </a:lvl1pPr>
          </a:lstStyle>
          <a:p>
            <a:r>
              <a:t>Gebelik Haftasına Göre Besin Transportunda Farklılıklar Bulunuyor </a:t>
            </a:r>
          </a:p>
        </p:txBody>
      </p:sp>
    </p:spTree>
  </p:cSld>
  <p:clrMapOvr>
    <a:masterClrMapping/>
  </p:clrMapOvr>
  <p:transition spd="med"/>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 name="Metin kutusu 1"/>
          <p:cNvSpPr txBox="1"/>
          <p:nvPr/>
        </p:nvSpPr>
        <p:spPr>
          <a:xfrm>
            <a:off x="226191" y="733926"/>
            <a:ext cx="5828100" cy="5509196"/>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defRPr sz="4400">
                <a:solidFill>
                  <a:srgbClr val="005F8B"/>
                </a:solidFill>
                <a:latin typeface="Arial"/>
                <a:ea typeface="Arial"/>
                <a:cs typeface="Arial"/>
                <a:sym typeface="Arial"/>
              </a:defRPr>
            </a:pPr>
            <a:r>
              <a:rPr dirty="0"/>
              <a:t>Ortalama kilo alımı</a:t>
            </a:r>
          </a:p>
          <a:p>
            <a:pPr>
              <a:defRPr sz="4400">
                <a:solidFill>
                  <a:srgbClr val="005F8B"/>
                </a:solidFill>
                <a:latin typeface="Arial"/>
                <a:ea typeface="Arial"/>
                <a:cs typeface="Arial"/>
                <a:sym typeface="Arial"/>
              </a:defRPr>
            </a:pPr>
            <a:r>
              <a:rPr dirty="0"/>
              <a:t>11-12 kg</a:t>
            </a:r>
          </a:p>
          <a:p>
            <a:pPr>
              <a:defRPr sz="4400">
                <a:solidFill>
                  <a:srgbClr val="005F8B"/>
                </a:solidFill>
                <a:latin typeface="Arial"/>
                <a:ea typeface="Arial"/>
                <a:cs typeface="Arial"/>
                <a:sym typeface="Arial"/>
              </a:defRPr>
            </a:pPr>
            <a:endParaRPr dirty="0"/>
          </a:p>
          <a:p>
            <a:pPr>
              <a:defRPr sz="4400">
                <a:solidFill>
                  <a:srgbClr val="005F8B"/>
                </a:solidFill>
                <a:latin typeface="Arial"/>
                <a:ea typeface="Arial"/>
                <a:cs typeface="Arial"/>
                <a:sym typeface="Arial"/>
              </a:defRPr>
            </a:pPr>
            <a:r>
              <a:rPr dirty="0"/>
              <a:t>Kilolu gebe </a:t>
            </a:r>
          </a:p>
          <a:p>
            <a:pPr>
              <a:defRPr sz="4400">
                <a:solidFill>
                  <a:srgbClr val="005F8B"/>
                </a:solidFill>
                <a:latin typeface="Arial"/>
                <a:ea typeface="Arial"/>
                <a:cs typeface="Arial"/>
                <a:sym typeface="Arial"/>
              </a:defRPr>
            </a:pPr>
            <a:r>
              <a:rPr dirty="0"/>
              <a:t>kaldı ise </a:t>
            </a:r>
          </a:p>
          <a:p>
            <a:pPr>
              <a:defRPr sz="4400">
                <a:solidFill>
                  <a:srgbClr val="005F8B"/>
                </a:solidFill>
                <a:latin typeface="Arial"/>
                <a:ea typeface="Arial"/>
                <a:cs typeface="Arial"/>
                <a:sym typeface="Arial"/>
              </a:defRPr>
            </a:pPr>
            <a:r>
              <a:rPr dirty="0" smtClean="0"/>
              <a:t>7-9 </a:t>
            </a:r>
            <a:r>
              <a:rPr dirty="0"/>
              <a:t>kg </a:t>
            </a:r>
          </a:p>
          <a:p>
            <a:pPr>
              <a:defRPr sz="4400">
                <a:solidFill>
                  <a:srgbClr val="005F8B"/>
                </a:solidFill>
                <a:latin typeface="Arial"/>
                <a:ea typeface="Arial"/>
                <a:cs typeface="Arial"/>
                <a:sym typeface="Arial"/>
              </a:defRPr>
            </a:pPr>
            <a:endParaRPr dirty="0"/>
          </a:p>
          <a:p>
            <a:pPr>
              <a:defRPr sz="4400">
                <a:solidFill>
                  <a:srgbClr val="005F8B"/>
                </a:solidFill>
                <a:latin typeface="Arial"/>
                <a:ea typeface="Arial"/>
                <a:cs typeface="Arial"/>
                <a:sym typeface="Arial"/>
              </a:defRPr>
            </a:pPr>
            <a:endParaRPr dirty="0"/>
          </a:p>
        </p:txBody>
      </p:sp>
      <p:sp>
        <p:nvSpPr>
          <p:cNvPr id="3" name="Metin kutusu 2"/>
          <p:cNvSpPr txBox="1"/>
          <p:nvPr/>
        </p:nvSpPr>
        <p:spPr>
          <a:xfrm>
            <a:off x="226191" y="733926"/>
            <a:ext cx="5151939" cy="1446546"/>
          </a:xfrm>
          <a:prstGeom prst="rect">
            <a:avLst/>
          </a:prstGeom>
          <a:solidFill>
            <a:srgbClr val="005F8B"/>
          </a:solidFill>
          <a:ln w="12700">
            <a:miter lim="400000"/>
          </a:ln>
          <a:extLst>
            <a:ext uri="{C572A759-6A51-4108-AA02-DFA0A04FC94B}">
              <ma14:wrappingTextBoxFlag xmlns:ma14="http://schemas.microsoft.com/office/mac/drawingml/2011/main" val="1"/>
            </a:ext>
          </a:extLst>
        </p:spPr>
        <p:txBody>
          <a:bodyPr wrap="square" lIns="45718" tIns="45718" rIns="45718" bIns="45718">
            <a:spAutoFit/>
          </a:bodyPr>
          <a:lstStyle>
            <a:lvl1pPr>
              <a:defRPr sz="4400">
                <a:solidFill>
                  <a:srgbClr val="FFFFFF"/>
                </a:solidFill>
                <a:latin typeface="Arial"/>
                <a:ea typeface="Arial"/>
                <a:cs typeface="Arial"/>
                <a:sym typeface="Arial"/>
              </a:defRPr>
            </a:lvl1pPr>
          </a:lstStyle>
          <a:p>
            <a:r>
              <a:rPr lang="tr-TR" dirty="0" smtClean="0"/>
              <a:t>Ortalama kilo alımı 11-12 kg</a:t>
            </a:r>
            <a:endParaRPr dirty="0"/>
          </a:p>
        </p:txBody>
      </p:sp>
    </p:spTree>
  </p:cSld>
  <p:clrMapOvr>
    <a:masterClrMapping/>
  </p:clrMapOvr>
  <p:transition spd="med"/>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 name="Metin kutusu 2"/>
          <p:cNvSpPr txBox="1"/>
          <p:nvPr/>
        </p:nvSpPr>
        <p:spPr>
          <a:xfrm>
            <a:off x="357186" y="1543050"/>
            <a:ext cx="9386890" cy="4343681"/>
          </a:xfrm>
          <a:prstGeom prst="rect">
            <a:avLst/>
          </a:prstGeom>
          <a:solidFill>
            <a:srgbClr val="FFFFFF">
              <a:alpha val="68000"/>
            </a:srgbClr>
          </a:solidFill>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marL="571500" indent="-571500">
              <a:buSzPct val="100000"/>
              <a:buFont typeface="Arial"/>
              <a:buChar char="•"/>
              <a:defRPr sz="3600">
                <a:solidFill>
                  <a:srgbClr val="005F8B"/>
                </a:solidFill>
                <a:latin typeface="Arial"/>
                <a:ea typeface="Arial"/>
                <a:cs typeface="Arial"/>
                <a:sym typeface="Arial"/>
              </a:defRPr>
            </a:pPr>
            <a:r>
              <a:t>Gıda Hijyeni Çok Önemli </a:t>
            </a:r>
          </a:p>
          <a:p>
            <a:pPr marL="571500" indent="-571500">
              <a:buSzPct val="100000"/>
              <a:buFont typeface="Arial"/>
              <a:buChar char="•"/>
              <a:defRPr sz="3600">
                <a:solidFill>
                  <a:srgbClr val="005F8B"/>
                </a:solidFill>
                <a:latin typeface="Arial"/>
                <a:ea typeface="Arial"/>
                <a:cs typeface="Arial"/>
                <a:sym typeface="Arial"/>
              </a:defRPr>
            </a:pPr>
            <a:r>
              <a:t>Ağırlık Artışı İstemiyoruz</a:t>
            </a:r>
          </a:p>
          <a:p>
            <a:pPr marL="571500" indent="-571500">
              <a:buSzPct val="100000"/>
              <a:buFont typeface="Arial"/>
              <a:buChar char="•"/>
              <a:defRPr sz="3600">
                <a:solidFill>
                  <a:srgbClr val="005F8B"/>
                </a:solidFill>
                <a:latin typeface="Arial"/>
                <a:ea typeface="Arial"/>
                <a:cs typeface="Arial"/>
                <a:sym typeface="Arial"/>
              </a:defRPr>
            </a:pPr>
            <a:r>
              <a:t>Fazla Kilosu Varsa Verdirilebilir </a:t>
            </a:r>
          </a:p>
          <a:p>
            <a:pPr marL="571500" indent="-571500">
              <a:buSzPct val="100000"/>
              <a:buFont typeface="Arial"/>
              <a:buChar char="•"/>
              <a:defRPr sz="3600">
                <a:solidFill>
                  <a:srgbClr val="005F8B"/>
                </a:solidFill>
                <a:latin typeface="Arial"/>
                <a:ea typeface="Arial"/>
                <a:cs typeface="Arial"/>
                <a:sym typeface="Arial"/>
              </a:defRPr>
            </a:pPr>
            <a:r>
              <a:t>Ek Protein Ve Kalori Gerek Yok </a:t>
            </a:r>
          </a:p>
          <a:p>
            <a:pPr marL="571500" indent="-571500">
              <a:buSzPct val="100000"/>
              <a:buFont typeface="Arial"/>
              <a:buChar char="•"/>
              <a:defRPr sz="3600">
                <a:solidFill>
                  <a:srgbClr val="005F8B"/>
                </a:solidFill>
                <a:latin typeface="Arial"/>
                <a:ea typeface="Arial"/>
                <a:cs typeface="Arial"/>
                <a:sym typeface="Arial"/>
              </a:defRPr>
            </a:pPr>
            <a:r>
              <a:t>Eksik Olan Vitamin Mineraller Tamamlansın </a:t>
            </a:r>
          </a:p>
          <a:p>
            <a:pPr marL="571500" indent="-571500">
              <a:buSzPct val="100000"/>
              <a:buFont typeface="Arial"/>
              <a:buChar char="•"/>
              <a:defRPr sz="3600">
                <a:solidFill>
                  <a:srgbClr val="005F8B"/>
                </a:solidFill>
                <a:latin typeface="Arial"/>
                <a:ea typeface="Arial"/>
                <a:cs typeface="Arial"/>
                <a:sym typeface="Arial"/>
              </a:defRPr>
            </a:pPr>
            <a:r>
              <a:t>Öğün Sayısı İsteğe Göre Ayarlanabilir </a:t>
            </a:r>
          </a:p>
          <a:p>
            <a:pPr marL="571500" indent="-571500">
              <a:buSzPct val="100000"/>
              <a:buFont typeface="Arial"/>
              <a:buChar char="•"/>
              <a:defRPr sz="3600">
                <a:solidFill>
                  <a:srgbClr val="005F8B"/>
                </a:solidFill>
                <a:latin typeface="Arial"/>
                <a:ea typeface="Arial"/>
                <a:cs typeface="Arial"/>
                <a:sym typeface="Arial"/>
              </a:defRPr>
            </a:pPr>
            <a:r>
              <a:t>Öğünlerin İçeriği Zengin Olsun</a:t>
            </a:r>
          </a:p>
        </p:txBody>
      </p:sp>
      <p:sp>
        <p:nvSpPr>
          <p:cNvPr id="352" name="Metin kutusu 2"/>
          <p:cNvSpPr txBox="1"/>
          <p:nvPr/>
        </p:nvSpPr>
        <p:spPr>
          <a:xfrm>
            <a:off x="862872" y="406507"/>
            <a:ext cx="4869234" cy="856403"/>
          </a:xfrm>
          <a:prstGeom prst="rect">
            <a:avLst/>
          </a:prstGeom>
          <a:solidFill>
            <a:srgbClr val="005F8B"/>
          </a:solidFill>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5400">
                <a:solidFill>
                  <a:srgbClr val="FFFFFF"/>
                </a:solidFill>
                <a:latin typeface="Arial"/>
                <a:ea typeface="Arial"/>
                <a:cs typeface="Arial"/>
                <a:sym typeface="Arial"/>
              </a:defRPr>
            </a:lvl1pPr>
          </a:lstStyle>
          <a:p>
            <a:r>
              <a:t>1. TRİMESTER</a:t>
            </a:r>
          </a:p>
        </p:txBody>
      </p:sp>
    </p:spTree>
  </p:cSld>
  <p:clrMapOvr>
    <a:masterClrMapping/>
  </p:clrMapOvr>
  <p:transition spd="med"/>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6" name="İçerik Yer Tutucusu 2"/>
          <p:cNvGrpSpPr/>
          <p:nvPr/>
        </p:nvGrpSpPr>
        <p:grpSpPr>
          <a:xfrm>
            <a:off x="171402" y="1756464"/>
            <a:ext cx="5553546" cy="4708876"/>
            <a:chOff x="0" y="-1"/>
            <a:chExt cx="5553545" cy="4708874"/>
          </a:xfrm>
        </p:grpSpPr>
        <p:sp>
          <p:nvSpPr>
            <p:cNvPr id="354" name="Dikdörtgen"/>
            <p:cNvSpPr/>
            <p:nvPr/>
          </p:nvSpPr>
          <p:spPr>
            <a:xfrm>
              <a:off x="-1" y="-2"/>
              <a:ext cx="5553546" cy="4708876"/>
            </a:xfrm>
            <a:prstGeom prst="rect">
              <a:avLst/>
            </a:prstGeom>
            <a:noFill/>
            <a:ln w="9525" cap="flat">
              <a:solidFill>
                <a:srgbClr val="002060"/>
              </a:solidFill>
              <a:prstDash val="solid"/>
              <a:round/>
            </a:ln>
            <a:effectLst/>
          </p:spPr>
          <p:txBody>
            <a:bodyPr wrap="square" lIns="45718" tIns="45718" rIns="45718" bIns="45718" numCol="1" anchor="t">
              <a:noAutofit/>
            </a:bodyPr>
            <a:lstStyle/>
            <a:p>
              <a:pPr>
                <a:lnSpc>
                  <a:spcPct val="90000"/>
                </a:lnSpc>
                <a:spcBef>
                  <a:spcPts val="1000"/>
                </a:spcBef>
                <a:defRPr sz="3200">
                  <a:solidFill>
                    <a:srgbClr val="005F8B"/>
                  </a:solidFill>
                  <a:latin typeface="Arial"/>
                  <a:ea typeface="Arial"/>
                  <a:cs typeface="Arial"/>
                  <a:sym typeface="Arial"/>
                </a:defRPr>
              </a:pPr>
              <a:endParaRPr/>
            </a:p>
          </p:txBody>
        </p:sp>
        <p:sp>
          <p:nvSpPr>
            <p:cNvPr id="355" name="Pastörize edilmemiş çiğ süt, ürünleri, pastörize olmamış taze peynir…"/>
            <p:cNvSpPr txBox="1"/>
            <p:nvPr/>
          </p:nvSpPr>
          <p:spPr>
            <a:xfrm>
              <a:off x="50481" y="4761"/>
              <a:ext cx="5452582" cy="444996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p>
              <a:pPr marL="228600" indent="-228600">
                <a:lnSpc>
                  <a:spcPct val="90000"/>
                </a:lnSpc>
                <a:spcBef>
                  <a:spcPts val="1000"/>
                </a:spcBef>
                <a:buSzPct val="100000"/>
                <a:buFont typeface="Arial"/>
                <a:buChar char="•"/>
                <a:defRPr sz="3200">
                  <a:solidFill>
                    <a:srgbClr val="005F8B"/>
                  </a:solidFill>
                  <a:latin typeface="Arial"/>
                  <a:ea typeface="Arial"/>
                  <a:cs typeface="Arial"/>
                  <a:sym typeface="Arial"/>
                </a:defRPr>
              </a:pPr>
              <a:r>
                <a:t>Pastörize edilmemiş çiğ süt, ürünleri, pastörize olmamış taze peynir </a:t>
              </a:r>
              <a:endParaRPr sz="2800"/>
            </a:p>
            <a:p>
              <a:pPr marL="228600" indent="-228600">
                <a:lnSpc>
                  <a:spcPct val="90000"/>
                </a:lnSpc>
                <a:spcBef>
                  <a:spcPts val="1000"/>
                </a:spcBef>
                <a:buSzPct val="100000"/>
                <a:buFont typeface="Arial"/>
                <a:buChar char="•"/>
                <a:defRPr sz="3200">
                  <a:solidFill>
                    <a:srgbClr val="005F8B"/>
                  </a:solidFill>
                  <a:latin typeface="Arial"/>
                  <a:ea typeface="Arial"/>
                  <a:cs typeface="Arial"/>
                  <a:sym typeface="Arial"/>
                </a:defRPr>
              </a:pPr>
              <a:r>
                <a:t>Tam pişmemiş yumurta</a:t>
              </a:r>
              <a:endParaRPr sz="2800"/>
            </a:p>
            <a:p>
              <a:pPr marL="228600" indent="-228600">
                <a:lnSpc>
                  <a:spcPct val="90000"/>
                </a:lnSpc>
                <a:spcBef>
                  <a:spcPts val="1000"/>
                </a:spcBef>
                <a:buSzPct val="100000"/>
                <a:buFont typeface="Arial"/>
                <a:buChar char="•"/>
                <a:defRPr sz="3200">
                  <a:solidFill>
                    <a:srgbClr val="005F8B"/>
                  </a:solidFill>
                  <a:latin typeface="Arial"/>
                  <a:ea typeface="Arial"/>
                  <a:cs typeface="Arial"/>
                  <a:sym typeface="Arial"/>
                </a:defRPr>
              </a:pPr>
              <a:r>
                <a:t>Pişirilmemiş veya az pişmiş  balık, et, tavuk, midye</a:t>
              </a:r>
              <a:endParaRPr sz="2800"/>
            </a:p>
            <a:p>
              <a:pPr marL="228600" indent="-228600">
                <a:lnSpc>
                  <a:spcPct val="90000"/>
                </a:lnSpc>
                <a:spcBef>
                  <a:spcPts val="1000"/>
                </a:spcBef>
                <a:buSzPct val="100000"/>
                <a:buFont typeface="Arial"/>
                <a:buChar char="•"/>
                <a:defRPr sz="3200">
                  <a:solidFill>
                    <a:srgbClr val="005F8B"/>
                  </a:solidFill>
                  <a:latin typeface="Arial"/>
                  <a:ea typeface="Arial"/>
                  <a:cs typeface="Arial"/>
                  <a:sym typeface="Arial"/>
                </a:defRPr>
              </a:pPr>
              <a:r>
                <a:t>Konserveler</a:t>
              </a:r>
              <a:endParaRPr sz="2800"/>
            </a:p>
            <a:p>
              <a:pPr marL="228600" indent="-228600">
                <a:lnSpc>
                  <a:spcPct val="90000"/>
                </a:lnSpc>
                <a:spcBef>
                  <a:spcPts val="1000"/>
                </a:spcBef>
                <a:buSzPct val="100000"/>
                <a:buFont typeface="Arial"/>
                <a:buChar char="•"/>
                <a:defRPr sz="3200">
                  <a:solidFill>
                    <a:srgbClr val="005F8B"/>
                  </a:solidFill>
                  <a:latin typeface="Arial"/>
                  <a:ea typeface="Arial"/>
                  <a:cs typeface="Arial"/>
                  <a:sym typeface="Arial"/>
                </a:defRPr>
              </a:pPr>
              <a:r>
                <a:t>iyi yıkanmamış salatalar/meyve </a:t>
              </a:r>
            </a:p>
          </p:txBody>
        </p:sp>
      </p:grpSp>
      <p:grpSp>
        <p:nvGrpSpPr>
          <p:cNvPr id="359" name="İçerik Yer Tutucusu 3"/>
          <p:cNvGrpSpPr/>
          <p:nvPr/>
        </p:nvGrpSpPr>
        <p:grpSpPr>
          <a:xfrm>
            <a:off x="5852268" y="1756467"/>
            <a:ext cx="5886452" cy="5014726"/>
            <a:chOff x="-1" y="0"/>
            <a:chExt cx="5886451" cy="5014724"/>
          </a:xfrm>
        </p:grpSpPr>
        <p:sp>
          <p:nvSpPr>
            <p:cNvPr id="357" name="Dikdörtgen"/>
            <p:cNvSpPr/>
            <p:nvPr/>
          </p:nvSpPr>
          <p:spPr>
            <a:xfrm>
              <a:off x="-2" y="0"/>
              <a:ext cx="5886453" cy="5014726"/>
            </a:xfrm>
            <a:prstGeom prst="rect">
              <a:avLst/>
            </a:prstGeom>
            <a:noFill/>
            <a:ln w="9525" cap="flat">
              <a:solidFill>
                <a:srgbClr val="002060"/>
              </a:solidFill>
              <a:prstDash val="solid"/>
              <a:round/>
            </a:ln>
            <a:effectLst/>
          </p:spPr>
          <p:txBody>
            <a:bodyPr wrap="square" lIns="45718" tIns="45718" rIns="45718" bIns="45718" numCol="1" anchor="t">
              <a:noAutofit/>
            </a:bodyPr>
            <a:lstStyle/>
            <a:p>
              <a:pPr>
                <a:lnSpc>
                  <a:spcPct val="90000"/>
                </a:lnSpc>
                <a:spcBef>
                  <a:spcPts val="1000"/>
                </a:spcBef>
                <a:defRPr sz="3200">
                  <a:solidFill>
                    <a:srgbClr val="005F8B"/>
                  </a:solidFill>
                  <a:latin typeface="Arial"/>
                  <a:ea typeface="Arial"/>
                  <a:cs typeface="Arial"/>
                  <a:sym typeface="Arial"/>
                </a:defRPr>
              </a:pPr>
              <a:endParaRPr/>
            </a:p>
          </p:txBody>
        </p:sp>
        <p:sp>
          <p:nvSpPr>
            <p:cNvPr id="358" name="Balık ve kabuklu deniz hayvanlarındaki Ağır metaller ( civa),midye…"/>
            <p:cNvSpPr txBox="1"/>
            <p:nvPr/>
          </p:nvSpPr>
          <p:spPr>
            <a:xfrm>
              <a:off x="50481" y="4761"/>
              <a:ext cx="5785488" cy="48742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p>
              <a:pPr marL="228600" indent="-228600">
                <a:lnSpc>
                  <a:spcPct val="90000"/>
                </a:lnSpc>
                <a:spcBef>
                  <a:spcPts val="1000"/>
                </a:spcBef>
                <a:buSzPct val="100000"/>
                <a:buFont typeface="Arial"/>
                <a:buChar char="•"/>
                <a:defRPr sz="3200">
                  <a:solidFill>
                    <a:srgbClr val="005F8B"/>
                  </a:solidFill>
                  <a:latin typeface="Arial"/>
                  <a:ea typeface="Arial"/>
                  <a:cs typeface="Arial"/>
                  <a:sym typeface="Arial"/>
                </a:defRPr>
              </a:pPr>
              <a:r>
                <a:t>Balık ve kabuklu deniz hayvanlarındaki Ağır metaller ( civa),midye</a:t>
              </a:r>
              <a:endParaRPr sz="2800"/>
            </a:p>
            <a:p>
              <a:pPr marL="228600" indent="-228600">
                <a:lnSpc>
                  <a:spcPct val="90000"/>
                </a:lnSpc>
                <a:spcBef>
                  <a:spcPts val="1000"/>
                </a:spcBef>
                <a:buSzPct val="100000"/>
                <a:buFont typeface="Arial"/>
                <a:buChar char="•"/>
                <a:defRPr sz="3200">
                  <a:solidFill>
                    <a:srgbClr val="005F8B"/>
                  </a:solidFill>
                  <a:latin typeface="Arial"/>
                  <a:ea typeface="Arial"/>
                  <a:cs typeface="Arial"/>
                  <a:sym typeface="Arial"/>
                </a:defRPr>
              </a:pPr>
              <a:r>
                <a:t>İşlenmiş sakatatlardaki nitrözaminler </a:t>
              </a:r>
              <a:endParaRPr sz="2800"/>
            </a:p>
            <a:p>
              <a:pPr marL="228600" indent="-228600">
                <a:lnSpc>
                  <a:spcPct val="90000"/>
                </a:lnSpc>
                <a:spcBef>
                  <a:spcPts val="1000"/>
                </a:spcBef>
                <a:buSzPct val="100000"/>
                <a:buFont typeface="Arial"/>
                <a:buChar char="•"/>
                <a:defRPr sz="3200">
                  <a:solidFill>
                    <a:srgbClr val="005F8B"/>
                  </a:solidFill>
                  <a:latin typeface="Arial"/>
                  <a:ea typeface="Arial"/>
                  <a:cs typeface="Arial"/>
                  <a:sym typeface="Arial"/>
                </a:defRPr>
              </a:pPr>
              <a:r>
                <a:t>İşlem görmüş ve yanmış yağ/ trans yağ asitleri/fast food</a:t>
              </a:r>
            </a:p>
            <a:p>
              <a:pPr marL="228600" indent="-228600">
                <a:lnSpc>
                  <a:spcPct val="90000"/>
                </a:lnSpc>
                <a:spcBef>
                  <a:spcPts val="1000"/>
                </a:spcBef>
                <a:buSzPct val="100000"/>
                <a:buFont typeface="Arial"/>
                <a:buChar char="•"/>
                <a:defRPr sz="3200">
                  <a:solidFill>
                    <a:srgbClr val="005F8B"/>
                  </a:solidFill>
                  <a:latin typeface="Arial"/>
                  <a:ea typeface="Arial"/>
                  <a:cs typeface="Arial"/>
                  <a:sym typeface="Arial"/>
                </a:defRPr>
              </a:pPr>
              <a:r>
                <a:t>Keten tohumu, adaçayı, fesleğen</a:t>
              </a:r>
            </a:p>
            <a:p>
              <a:pPr marL="228600" indent="-228600">
                <a:lnSpc>
                  <a:spcPct val="90000"/>
                </a:lnSpc>
                <a:spcBef>
                  <a:spcPts val="1000"/>
                </a:spcBef>
                <a:buSzPct val="100000"/>
                <a:buFont typeface="Arial"/>
                <a:buChar char="•"/>
                <a:defRPr sz="3200">
                  <a:solidFill>
                    <a:srgbClr val="005F8B"/>
                  </a:solidFill>
                  <a:latin typeface="Arial"/>
                  <a:ea typeface="Arial"/>
                  <a:cs typeface="Arial"/>
                  <a:sym typeface="Arial"/>
                </a:defRPr>
              </a:pPr>
              <a:r>
                <a:t>Alkol</a:t>
              </a:r>
            </a:p>
          </p:txBody>
        </p:sp>
      </p:grpSp>
      <p:sp>
        <p:nvSpPr>
          <p:cNvPr id="360" name="Metin kutusu 2"/>
          <p:cNvSpPr txBox="1"/>
          <p:nvPr/>
        </p:nvSpPr>
        <p:spPr>
          <a:xfrm>
            <a:off x="288570" y="560228"/>
            <a:ext cx="9055752" cy="856404"/>
          </a:xfrm>
          <a:prstGeom prst="rect">
            <a:avLst/>
          </a:prstGeom>
          <a:solidFill>
            <a:srgbClr val="005F8B"/>
          </a:solidFill>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5400">
                <a:solidFill>
                  <a:srgbClr val="FFFFFF"/>
                </a:solidFill>
                <a:latin typeface="Arial"/>
                <a:ea typeface="Arial"/>
                <a:cs typeface="Arial"/>
                <a:sym typeface="Arial"/>
              </a:defRPr>
            </a:lvl1pPr>
          </a:lstStyle>
          <a:p>
            <a:r>
              <a:t>Kaçınılması gereken gıdalar </a:t>
            </a:r>
          </a:p>
        </p:txBody>
      </p:sp>
      <p:pic>
        <p:nvPicPr>
          <p:cNvPr id="361" name="Resim 4" descr="Resim 4"/>
          <p:cNvPicPr>
            <a:picLocks noChangeAspect="1"/>
          </p:cNvPicPr>
          <p:nvPr/>
        </p:nvPicPr>
        <p:blipFill>
          <a:blip r:embed="rId2">
            <a:extLst/>
          </a:blip>
          <a:stretch>
            <a:fillRect/>
          </a:stretch>
        </p:blipFill>
        <p:spPr>
          <a:xfrm>
            <a:off x="8938170" y="497268"/>
            <a:ext cx="982329" cy="982327"/>
          </a:xfrm>
          <a:prstGeom prst="rect">
            <a:avLst/>
          </a:prstGeom>
          <a:ln w="12700">
            <a:miter lim="400000"/>
          </a:ln>
        </p:spPr>
      </p:pic>
    </p:spTree>
  </p:cSld>
  <p:clrMapOvr>
    <a:masterClrMapping/>
  </p:clrMapOvr>
  <p:transition spd="med"/>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3" name="Resim 1" descr="Resim 1"/>
          <p:cNvPicPr>
            <a:picLocks noChangeAspect="1"/>
          </p:cNvPicPr>
          <p:nvPr/>
        </p:nvPicPr>
        <p:blipFill>
          <a:blip r:embed="rId2">
            <a:extLst/>
          </a:blip>
          <a:stretch>
            <a:fillRect/>
          </a:stretch>
        </p:blipFill>
        <p:spPr>
          <a:xfrm>
            <a:off x="6056812" y="136535"/>
            <a:ext cx="2011682" cy="1365504"/>
          </a:xfrm>
          <a:prstGeom prst="rect">
            <a:avLst/>
          </a:prstGeom>
          <a:ln w="12700">
            <a:miter lim="400000"/>
          </a:ln>
        </p:spPr>
      </p:pic>
      <p:sp>
        <p:nvSpPr>
          <p:cNvPr id="364" name="İçerik Yer Tutucusu 3"/>
          <p:cNvSpPr txBox="1"/>
          <p:nvPr/>
        </p:nvSpPr>
        <p:spPr>
          <a:xfrm>
            <a:off x="45719" y="1768256"/>
            <a:ext cx="7369041" cy="4973652"/>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marL="228600" indent="-228600">
              <a:lnSpc>
                <a:spcPct val="90000"/>
              </a:lnSpc>
              <a:spcBef>
                <a:spcPts val="1000"/>
              </a:spcBef>
              <a:buSzPct val="100000"/>
              <a:buFont typeface="Arial"/>
              <a:buChar char="•"/>
              <a:defRPr sz="3600">
                <a:solidFill>
                  <a:srgbClr val="005F8B"/>
                </a:solidFill>
                <a:latin typeface="Arial"/>
                <a:ea typeface="Arial"/>
                <a:cs typeface="Arial"/>
                <a:sym typeface="Arial"/>
              </a:defRPr>
            </a:pPr>
            <a:r>
              <a:t>Sarı leblebi ,kepekli galeta, ekşi maya galetalar veya krakerler ile güne başlamak</a:t>
            </a:r>
            <a:endParaRPr sz="2800"/>
          </a:p>
          <a:p>
            <a:pPr>
              <a:lnSpc>
                <a:spcPct val="90000"/>
              </a:lnSpc>
              <a:spcBef>
                <a:spcPts val="1000"/>
              </a:spcBef>
              <a:defRPr sz="3600">
                <a:solidFill>
                  <a:srgbClr val="005F8B"/>
                </a:solidFill>
                <a:latin typeface="Arial"/>
                <a:ea typeface="Arial"/>
                <a:cs typeface="Arial"/>
                <a:sym typeface="Arial"/>
              </a:defRPr>
            </a:pPr>
            <a:r>
              <a:t>  </a:t>
            </a:r>
          </a:p>
          <a:p>
            <a:pPr marL="228600" indent="-228600">
              <a:lnSpc>
                <a:spcPct val="90000"/>
              </a:lnSpc>
              <a:spcBef>
                <a:spcPts val="1000"/>
              </a:spcBef>
              <a:buSzPct val="100000"/>
              <a:buFont typeface="Arial"/>
              <a:buChar char="•"/>
              <a:defRPr sz="3600">
                <a:solidFill>
                  <a:srgbClr val="005F8B"/>
                </a:solidFill>
                <a:latin typeface="Arial"/>
                <a:ea typeface="Arial"/>
                <a:cs typeface="Arial"/>
                <a:sym typeface="Arial"/>
              </a:defRPr>
            </a:pPr>
            <a:r>
              <a:t>Vit B6 (25 mg*3/gün),Maltiçeceği</a:t>
            </a:r>
          </a:p>
          <a:p>
            <a:pPr>
              <a:lnSpc>
                <a:spcPct val="90000"/>
              </a:lnSpc>
              <a:spcBef>
                <a:spcPts val="1000"/>
              </a:spcBef>
              <a:defRPr sz="3600">
                <a:solidFill>
                  <a:srgbClr val="005F8B"/>
                </a:solidFill>
                <a:latin typeface="Arial"/>
                <a:ea typeface="Arial"/>
                <a:cs typeface="Arial"/>
                <a:sym typeface="Arial"/>
              </a:defRPr>
            </a:pPr>
            <a:endParaRPr/>
          </a:p>
          <a:p>
            <a:pPr marL="228600" indent="-228600">
              <a:lnSpc>
                <a:spcPct val="90000"/>
              </a:lnSpc>
              <a:spcBef>
                <a:spcPts val="1000"/>
              </a:spcBef>
              <a:buSzPct val="100000"/>
              <a:buFont typeface="Arial"/>
              <a:buChar char="•"/>
              <a:defRPr sz="3600">
                <a:solidFill>
                  <a:srgbClr val="005F8B"/>
                </a:solidFill>
                <a:latin typeface="Arial"/>
                <a:ea typeface="Arial"/>
                <a:cs typeface="Arial"/>
                <a:sym typeface="Arial"/>
              </a:defRPr>
            </a:pPr>
            <a:r>
              <a:t>Baharatlı asidik ve keskin kokulu gıdaların azaltılması</a:t>
            </a:r>
            <a:endParaRPr sz="2800"/>
          </a:p>
        </p:txBody>
      </p:sp>
      <p:sp>
        <p:nvSpPr>
          <p:cNvPr id="365" name="Metin kutusu 6"/>
          <p:cNvSpPr txBox="1"/>
          <p:nvPr/>
        </p:nvSpPr>
        <p:spPr>
          <a:xfrm>
            <a:off x="7388780" y="1768256"/>
            <a:ext cx="5076062" cy="4343682"/>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marL="571500" indent="-571500">
              <a:buSzPct val="100000"/>
              <a:buFont typeface="Arial"/>
              <a:buChar char="•"/>
              <a:defRPr sz="3600">
                <a:solidFill>
                  <a:srgbClr val="005F8B"/>
                </a:solidFill>
                <a:latin typeface="Arial"/>
                <a:ea typeface="Arial"/>
                <a:cs typeface="Arial"/>
                <a:sym typeface="Arial"/>
              </a:defRPr>
            </a:pPr>
            <a:r>
              <a:t>Kafein azaltılması</a:t>
            </a:r>
          </a:p>
          <a:p>
            <a:pPr>
              <a:defRPr sz="3600">
                <a:solidFill>
                  <a:srgbClr val="005F8B"/>
                </a:solidFill>
                <a:latin typeface="Arial"/>
                <a:ea typeface="Arial"/>
                <a:cs typeface="Arial"/>
                <a:sym typeface="Arial"/>
              </a:defRPr>
            </a:pPr>
            <a:endParaRPr/>
          </a:p>
          <a:p>
            <a:pPr marL="571500" indent="-571500">
              <a:buSzPct val="100000"/>
              <a:buFont typeface="Arial"/>
              <a:buChar char="•"/>
              <a:defRPr sz="3600">
                <a:solidFill>
                  <a:srgbClr val="005F8B"/>
                </a:solidFill>
                <a:latin typeface="Arial"/>
                <a:ea typeface="Arial"/>
                <a:cs typeface="Arial"/>
                <a:sym typeface="Arial"/>
              </a:defRPr>
            </a:pPr>
            <a:r>
              <a:t>Kuru /soğuk yiyecekler</a:t>
            </a:r>
          </a:p>
          <a:p>
            <a:pPr>
              <a:defRPr sz="3600">
                <a:solidFill>
                  <a:srgbClr val="005F8B"/>
                </a:solidFill>
                <a:latin typeface="Arial"/>
                <a:ea typeface="Arial"/>
                <a:cs typeface="Arial"/>
                <a:sym typeface="Arial"/>
              </a:defRPr>
            </a:pPr>
            <a:endParaRPr/>
          </a:p>
          <a:p>
            <a:pPr marL="571500" indent="-571500">
              <a:buSzPct val="100000"/>
              <a:buFont typeface="Arial"/>
              <a:buChar char="•"/>
              <a:defRPr sz="3600">
                <a:solidFill>
                  <a:srgbClr val="005F8B"/>
                </a:solidFill>
                <a:latin typeface="Arial"/>
                <a:ea typeface="Arial"/>
                <a:cs typeface="Arial"/>
                <a:sym typeface="Arial"/>
              </a:defRPr>
            </a:pPr>
            <a:r>
              <a:t>Taze zencefil, limon, nane yağı okaliptus kokusu</a:t>
            </a:r>
          </a:p>
        </p:txBody>
      </p:sp>
      <p:sp>
        <p:nvSpPr>
          <p:cNvPr id="366" name="Metin kutusu 2"/>
          <p:cNvSpPr txBox="1"/>
          <p:nvPr/>
        </p:nvSpPr>
        <p:spPr>
          <a:xfrm>
            <a:off x="397488" y="307490"/>
            <a:ext cx="4869235" cy="856403"/>
          </a:xfrm>
          <a:prstGeom prst="rect">
            <a:avLst/>
          </a:prstGeom>
          <a:solidFill>
            <a:srgbClr val="005F8B"/>
          </a:solidFill>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5400">
                <a:solidFill>
                  <a:srgbClr val="FFFFFF"/>
                </a:solidFill>
                <a:latin typeface="Arial"/>
                <a:ea typeface="Arial"/>
                <a:cs typeface="Arial"/>
                <a:sym typeface="Arial"/>
              </a:defRPr>
            </a:lvl1pPr>
          </a:lstStyle>
          <a:p>
            <a:r>
              <a:t>BULANTILAR  </a:t>
            </a:r>
          </a:p>
        </p:txBody>
      </p:sp>
    </p:spTree>
  </p:cSld>
  <p:clrMapOvr>
    <a:masterClrMapping/>
  </p:clrMapOvr>
  <p:transition spd="med"/>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 name="Metin kutusu 2"/>
          <p:cNvSpPr txBox="1"/>
          <p:nvPr/>
        </p:nvSpPr>
        <p:spPr>
          <a:xfrm>
            <a:off x="357185" y="1543049"/>
            <a:ext cx="9944283" cy="3810281"/>
          </a:xfrm>
          <a:prstGeom prst="rect">
            <a:avLst/>
          </a:prstGeom>
          <a:solidFill>
            <a:srgbClr val="FFFFFF">
              <a:alpha val="75000"/>
            </a:srgbClr>
          </a:solidFill>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marL="571500" indent="-571500">
              <a:buSzPct val="100000"/>
              <a:buFont typeface="Arial"/>
              <a:buChar char="•"/>
              <a:defRPr sz="3600">
                <a:solidFill>
                  <a:srgbClr val="005F8B"/>
                </a:solidFill>
                <a:latin typeface="Arial"/>
                <a:ea typeface="Arial"/>
                <a:cs typeface="Arial"/>
                <a:sym typeface="Arial"/>
              </a:defRPr>
            </a:pPr>
            <a:r>
              <a:t>Haftada 0,5 Kg</a:t>
            </a:r>
          </a:p>
          <a:p>
            <a:pPr marL="571500" indent="-571500">
              <a:buSzPct val="100000"/>
              <a:buFont typeface="Arial"/>
              <a:buChar char="•"/>
              <a:defRPr sz="3600">
                <a:solidFill>
                  <a:srgbClr val="005F8B"/>
                </a:solidFill>
                <a:latin typeface="Arial"/>
                <a:ea typeface="Arial"/>
                <a:cs typeface="Arial"/>
                <a:sym typeface="Arial"/>
              </a:defRPr>
            </a:pPr>
            <a:r>
              <a:t>Ek Kalori 250-300 Kal (1 Meyve+1 Ceviz)</a:t>
            </a:r>
          </a:p>
          <a:p>
            <a:pPr marL="571500" indent="-571500">
              <a:buSzPct val="100000"/>
              <a:buFont typeface="Arial"/>
              <a:buChar char="•"/>
              <a:defRPr sz="3600">
                <a:solidFill>
                  <a:srgbClr val="005F8B"/>
                </a:solidFill>
                <a:latin typeface="Arial"/>
                <a:ea typeface="Arial"/>
                <a:cs typeface="Arial"/>
                <a:sym typeface="Arial"/>
              </a:defRPr>
            </a:pPr>
            <a:r>
              <a:t>Protein 1.2 Gr /Kg </a:t>
            </a:r>
          </a:p>
          <a:p>
            <a:pPr marL="571500" indent="-571500">
              <a:buSzPct val="100000"/>
              <a:buFont typeface="Arial"/>
              <a:buChar char="•"/>
              <a:defRPr sz="3600">
                <a:solidFill>
                  <a:srgbClr val="005F8B"/>
                </a:solidFill>
                <a:latin typeface="Arial"/>
                <a:ea typeface="Arial"/>
                <a:cs typeface="Arial"/>
                <a:sym typeface="Arial"/>
              </a:defRPr>
            </a:pPr>
            <a:r>
              <a:t>EPA-DHA  1000 Mg</a:t>
            </a:r>
          </a:p>
          <a:p>
            <a:pPr marL="571500" indent="-571500">
              <a:buSzPct val="100000"/>
              <a:buFont typeface="Arial"/>
              <a:buChar char="•"/>
              <a:defRPr sz="3600">
                <a:solidFill>
                  <a:srgbClr val="005F8B"/>
                </a:solidFill>
                <a:latin typeface="Arial"/>
                <a:ea typeface="Arial"/>
                <a:cs typeface="Arial"/>
                <a:sym typeface="Arial"/>
              </a:defRPr>
            </a:pPr>
            <a:r>
              <a:t>Demir Ve Magnezyum </a:t>
            </a:r>
          </a:p>
          <a:p>
            <a:pPr marL="571500" indent="-571500">
              <a:buSzPct val="100000"/>
              <a:buFont typeface="Arial"/>
              <a:buChar char="•"/>
              <a:defRPr sz="3600">
                <a:solidFill>
                  <a:srgbClr val="005F8B"/>
                </a:solidFill>
                <a:latin typeface="Arial"/>
                <a:ea typeface="Arial"/>
                <a:cs typeface="Arial"/>
                <a:sym typeface="Arial"/>
              </a:defRPr>
            </a:pPr>
            <a:r>
              <a:t>Öğünler Sık Ve Küçük (4-6 Öğün)</a:t>
            </a:r>
          </a:p>
          <a:p>
            <a:pPr marL="571500" indent="-571500">
              <a:buSzPct val="100000"/>
              <a:buFont typeface="Arial"/>
              <a:buChar char="•"/>
              <a:defRPr sz="3600">
                <a:solidFill>
                  <a:srgbClr val="005F8B"/>
                </a:solidFill>
                <a:latin typeface="Arial"/>
                <a:ea typeface="Arial"/>
                <a:cs typeface="Arial"/>
                <a:sym typeface="Arial"/>
              </a:defRPr>
            </a:pPr>
            <a:r>
              <a:t>Sıvı Tüketimi Öğünlerle Olmayacak-aralarda</a:t>
            </a:r>
          </a:p>
        </p:txBody>
      </p:sp>
      <p:sp>
        <p:nvSpPr>
          <p:cNvPr id="369" name="Metin kutusu 2"/>
          <p:cNvSpPr txBox="1"/>
          <p:nvPr/>
        </p:nvSpPr>
        <p:spPr>
          <a:xfrm>
            <a:off x="694542" y="356998"/>
            <a:ext cx="4869234" cy="856403"/>
          </a:xfrm>
          <a:prstGeom prst="rect">
            <a:avLst/>
          </a:prstGeom>
          <a:solidFill>
            <a:srgbClr val="005F8B"/>
          </a:solidFill>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5400">
                <a:solidFill>
                  <a:srgbClr val="FFFFFF"/>
                </a:solidFill>
                <a:latin typeface="Arial"/>
                <a:ea typeface="Arial"/>
                <a:cs typeface="Arial"/>
                <a:sym typeface="Arial"/>
              </a:defRPr>
            </a:lvl1pPr>
          </a:lstStyle>
          <a:p>
            <a:r>
              <a:t>2. TRİMESTER   </a:t>
            </a:r>
          </a:p>
        </p:txBody>
      </p:sp>
    </p:spTree>
  </p:cSld>
  <p:clrMapOvr>
    <a:masterClrMapping/>
  </p:clrMapOvr>
  <p:transition spd="med"/>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 name="Metin kutusu 2"/>
          <p:cNvSpPr txBox="1"/>
          <p:nvPr/>
        </p:nvSpPr>
        <p:spPr>
          <a:xfrm>
            <a:off x="310886" y="1705094"/>
            <a:ext cx="9944283" cy="3367444"/>
          </a:xfrm>
          <a:prstGeom prst="rect">
            <a:avLst/>
          </a:prstGeom>
          <a:solidFill>
            <a:srgbClr val="FFFFFF">
              <a:alpha val="75000"/>
            </a:srgbClr>
          </a:solidFill>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defRPr sz="3200">
                <a:solidFill>
                  <a:srgbClr val="005F8B"/>
                </a:solidFill>
                <a:latin typeface="Arial"/>
                <a:ea typeface="Arial"/>
                <a:cs typeface="Arial"/>
                <a:sym typeface="Arial"/>
              </a:defRPr>
            </a:pPr>
            <a:r>
              <a:t>Yeterli Protein Devam </a:t>
            </a:r>
          </a:p>
          <a:p>
            <a:pPr>
              <a:defRPr sz="3200">
                <a:solidFill>
                  <a:srgbClr val="005F8B"/>
                </a:solidFill>
                <a:latin typeface="Arial"/>
                <a:ea typeface="Arial"/>
                <a:cs typeface="Arial"/>
                <a:sym typeface="Arial"/>
              </a:defRPr>
            </a:pPr>
            <a:r>
              <a:t>Öğünler Küçük Ve Sık Gerekirse 8 Minik Öğün </a:t>
            </a:r>
          </a:p>
          <a:p>
            <a:pPr>
              <a:defRPr sz="3200">
                <a:solidFill>
                  <a:srgbClr val="005F8B"/>
                </a:solidFill>
                <a:latin typeface="Arial"/>
                <a:ea typeface="Arial"/>
                <a:cs typeface="Arial"/>
                <a:sym typeface="Arial"/>
              </a:defRPr>
            </a:pPr>
            <a:r>
              <a:t>İyi Çiğnemeye Teşvik Edilmeli </a:t>
            </a:r>
          </a:p>
          <a:p>
            <a:pPr>
              <a:defRPr sz="3200">
                <a:solidFill>
                  <a:srgbClr val="005F8B"/>
                </a:solidFill>
                <a:latin typeface="Arial"/>
                <a:ea typeface="Arial"/>
                <a:cs typeface="Arial"/>
                <a:sym typeface="Arial"/>
              </a:defRPr>
            </a:pPr>
            <a:r>
              <a:t>Suları Veya Sıvıları  Öğünlerle Değil Aralarda İçmeli </a:t>
            </a:r>
          </a:p>
          <a:p>
            <a:pPr>
              <a:defRPr sz="3200">
                <a:solidFill>
                  <a:srgbClr val="005F8B"/>
                </a:solidFill>
                <a:latin typeface="Arial"/>
                <a:ea typeface="Arial"/>
                <a:cs typeface="Arial"/>
                <a:sym typeface="Arial"/>
              </a:defRPr>
            </a:pPr>
            <a:r>
              <a:t>Tuzu Azaltmalı </a:t>
            </a:r>
          </a:p>
          <a:p>
            <a:pPr>
              <a:defRPr sz="3200">
                <a:solidFill>
                  <a:srgbClr val="005F8B"/>
                </a:solidFill>
                <a:latin typeface="Arial"/>
                <a:ea typeface="Arial"/>
                <a:cs typeface="Arial"/>
                <a:sym typeface="Arial"/>
              </a:defRPr>
            </a:pPr>
            <a:r>
              <a:t>Kabızlık Sorunu İçin Önerilerde Bulunulmalı </a:t>
            </a:r>
          </a:p>
          <a:p>
            <a:pPr>
              <a:defRPr sz="3200">
                <a:solidFill>
                  <a:srgbClr val="005F8B"/>
                </a:solidFill>
                <a:latin typeface="Arial"/>
                <a:ea typeface="Arial"/>
                <a:cs typeface="Arial"/>
                <a:sym typeface="Arial"/>
              </a:defRPr>
            </a:pPr>
            <a:r>
              <a:t>Reflü İçin Önerilerde Bulunmalı </a:t>
            </a:r>
          </a:p>
        </p:txBody>
      </p:sp>
      <p:sp>
        <p:nvSpPr>
          <p:cNvPr id="372" name="Metin kutusu 2"/>
          <p:cNvSpPr txBox="1"/>
          <p:nvPr/>
        </p:nvSpPr>
        <p:spPr>
          <a:xfrm>
            <a:off x="377685" y="436213"/>
            <a:ext cx="4869234" cy="856403"/>
          </a:xfrm>
          <a:prstGeom prst="rect">
            <a:avLst/>
          </a:prstGeom>
          <a:solidFill>
            <a:srgbClr val="005F8B"/>
          </a:solidFill>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5400">
                <a:solidFill>
                  <a:srgbClr val="FFFFFF"/>
                </a:solidFill>
                <a:latin typeface="Arial"/>
                <a:ea typeface="Arial"/>
                <a:cs typeface="Arial"/>
                <a:sym typeface="Arial"/>
              </a:defRPr>
            </a:lvl1pPr>
          </a:lstStyle>
          <a:p>
            <a:r>
              <a:t>3. TRİMESTER   </a:t>
            </a:r>
          </a:p>
        </p:txBody>
      </p:sp>
    </p:spTree>
  </p:cSld>
  <p:clrMapOvr>
    <a:masterClrMapping/>
  </p:clrMapOvr>
  <p:transition spd="med"/>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 name="İçerik Yer Tutucusu 2"/>
          <p:cNvSpPr txBox="1"/>
          <p:nvPr/>
        </p:nvSpPr>
        <p:spPr>
          <a:xfrm>
            <a:off x="219338" y="1207856"/>
            <a:ext cx="5422312" cy="41052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a:bodyPr>
          <a:lstStyle/>
          <a:p>
            <a:pPr marL="228600" indent="-228600">
              <a:lnSpc>
                <a:spcPct val="90000"/>
              </a:lnSpc>
              <a:spcBef>
                <a:spcPts val="1000"/>
              </a:spcBef>
              <a:buSzPct val="100000"/>
              <a:buFont typeface="Arial"/>
              <a:buChar char="•"/>
              <a:defRPr sz="2800">
                <a:solidFill>
                  <a:srgbClr val="005F8B"/>
                </a:solidFill>
                <a:latin typeface="Arial"/>
                <a:ea typeface="Arial"/>
                <a:cs typeface="Arial"/>
                <a:sym typeface="Arial"/>
              </a:defRPr>
            </a:pPr>
            <a:r>
              <a:t>Sıvı tüketimi</a:t>
            </a:r>
          </a:p>
          <a:p>
            <a:pPr marL="228600" indent="-228600">
              <a:lnSpc>
                <a:spcPct val="90000"/>
              </a:lnSpc>
              <a:spcBef>
                <a:spcPts val="1000"/>
              </a:spcBef>
              <a:buSzPct val="100000"/>
              <a:buFont typeface="Arial"/>
              <a:buChar char="•"/>
              <a:defRPr sz="2800">
                <a:solidFill>
                  <a:srgbClr val="005F8B"/>
                </a:solidFill>
                <a:latin typeface="Arial"/>
                <a:ea typeface="Arial"/>
                <a:cs typeface="Arial"/>
                <a:sym typeface="Arial"/>
              </a:defRPr>
            </a:pPr>
            <a:r>
              <a:t>Posa düzeyi 30-35 gr </a:t>
            </a:r>
          </a:p>
          <a:p>
            <a:pPr marL="228600" indent="-228600">
              <a:lnSpc>
                <a:spcPct val="90000"/>
              </a:lnSpc>
              <a:spcBef>
                <a:spcPts val="1000"/>
              </a:spcBef>
              <a:buSzPct val="100000"/>
              <a:buFont typeface="Arial"/>
              <a:buChar char="•"/>
              <a:defRPr sz="2800">
                <a:solidFill>
                  <a:srgbClr val="005F8B"/>
                </a:solidFill>
                <a:latin typeface="Arial"/>
                <a:ea typeface="Arial"/>
                <a:cs typeface="Arial"/>
                <a:sym typeface="Arial"/>
              </a:defRPr>
            </a:pPr>
            <a:r>
              <a:t>Gıdaların posalı halleri tercih edilmeli</a:t>
            </a:r>
          </a:p>
        </p:txBody>
      </p:sp>
      <p:sp>
        <p:nvSpPr>
          <p:cNvPr id="375" name="İçerik Yer Tutucusu 3"/>
          <p:cNvSpPr txBox="1"/>
          <p:nvPr/>
        </p:nvSpPr>
        <p:spPr>
          <a:xfrm>
            <a:off x="219338" y="3260475"/>
            <a:ext cx="4553715" cy="4383455"/>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a:bodyPr>
          <a:lstStyle/>
          <a:p>
            <a:pPr marL="228600" indent="-228600">
              <a:lnSpc>
                <a:spcPct val="90000"/>
              </a:lnSpc>
              <a:spcBef>
                <a:spcPts val="1000"/>
              </a:spcBef>
              <a:buSzPct val="100000"/>
              <a:buFont typeface="Arial"/>
              <a:buChar char="•"/>
              <a:defRPr sz="2800">
                <a:solidFill>
                  <a:srgbClr val="005F8B"/>
                </a:solidFill>
                <a:latin typeface="Arial"/>
                <a:ea typeface="Arial"/>
                <a:cs typeface="Arial"/>
                <a:sym typeface="Arial"/>
              </a:defRPr>
            </a:pPr>
            <a:r>
              <a:t>Yağ alımı dengeli </a:t>
            </a:r>
          </a:p>
          <a:p>
            <a:pPr marL="228600" indent="-228600">
              <a:lnSpc>
                <a:spcPct val="90000"/>
              </a:lnSpc>
              <a:spcBef>
                <a:spcPts val="1000"/>
              </a:spcBef>
              <a:buSzPct val="100000"/>
              <a:buFont typeface="Arial"/>
              <a:buChar char="•"/>
              <a:defRPr sz="2800">
                <a:solidFill>
                  <a:srgbClr val="005F8B"/>
                </a:solidFill>
                <a:latin typeface="Arial"/>
                <a:ea typeface="Arial"/>
                <a:cs typeface="Arial"/>
                <a:sym typeface="Arial"/>
              </a:defRPr>
            </a:pPr>
            <a:r>
              <a:t>Kabız yapan içeriklerden kaçınmalı (kafein)</a:t>
            </a:r>
          </a:p>
          <a:p>
            <a:pPr marL="228600" indent="-228600">
              <a:lnSpc>
                <a:spcPct val="90000"/>
              </a:lnSpc>
              <a:spcBef>
                <a:spcPts val="1000"/>
              </a:spcBef>
              <a:buSzPct val="100000"/>
              <a:buFont typeface="Arial"/>
              <a:buChar char="•"/>
              <a:defRPr sz="2800">
                <a:solidFill>
                  <a:srgbClr val="005F8B"/>
                </a:solidFill>
                <a:latin typeface="Arial"/>
                <a:ea typeface="Arial"/>
                <a:cs typeface="Arial"/>
                <a:sym typeface="Arial"/>
              </a:defRPr>
            </a:pPr>
            <a:r>
              <a:t>Bamya,pırasa ve ıspanak </a:t>
            </a:r>
          </a:p>
          <a:p>
            <a:pPr marL="228600" indent="-228600">
              <a:lnSpc>
                <a:spcPct val="90000"/>
              </a:lnSpc>
              <a:spcBef>
                <a:spcPts val="1000"/>
              </a:spcBef>
              <a:buSzPct val="100000"/>
              <a:buFont typeface="Arial"/>
              <a:buChar char="•"/>
              <a:defRPr sz="2800">
                <a:solidFill>
                  <a:srgbClr val="005F8B"/>
                </a:solidFill>
                <a:latin typeface="Arial"/>
                <a:ea typeface="Arial"/>
                <a:cs typeface="Arial"/>
                <a:sym typeface="Arial"/>
              </a:defRPr>
            </a:pPr>
            <a:r>
              <a:t>Erik pestili ve şekersiz kuru meyve kompostoları</a:t>
            </a:r>
          </a:p>
        </p:txBody>
      </p:sp>
      <p:sp>
        <p:nvSpPr>
          <p:cNvPr id="376" name="Metin kutusu 4"/>
          <p:cNvSpPr txBox="1"/>
          <p:nvPr/>
        </p:nvSpPr>
        <p:spPr>
          <a:xfrm>
            <a:off x="5583197" y="516450"/>
            <a:ext cx="4116390" cy="2437168"/>
          </a:xfrm>
          <a:prstGeom prst="rect">
            <a:avLst/>
          </a:prstGeom>
          <a:ln>
            <a:solidFill>
              <a:srgbClr val="002060"/>
            </a:solidFill>
          </a:ln>
          <a:extLst>
            <a:ext uri="{C572A759-6A51-4108-AA02-DFA0A04FC94B}">
              <ma14:wrappingTextBoxFlag xmlns:ma14="http://schemas.microsoft.com/office/mac/drawingml/2011/main" val="1"/>
            </a:ext>
          </a:extLst>
        </p:spPr>
        <p:txBody>
          <a:bodyPr lIns="45718" tIns="45718" rIns="45718" bIns="45718">
            <a:spAutoFit/>
          </a:bodyPr>
          <a:lstStyle/>
          <a:p>
            <a:pPr>
              <a:defRPr sz="3200">
                <a:solidFill>
                  <a:srgbClr val="005F8B"/>
                </a:solidFill>
                <a:latin typeface="Arial"/>
                <a:ea typeface="Arial"/>
                <a:cs typeface="Arial"/>
                <a:sym typeface="Arial"/>
              </a:defRPr>
            </a:pPr>
            <a:r>
              <a:t>Güne aç karnına </a:t>
            </a:r>
          </a:p>
          <a:p>
            <a:pPr>
              <a:defRPr sz="3200">
                <a:solidFill>
                  <a:srgbClr val="005F8B"/>
                </a:solidFill>
                <a:latin typeface="Arial"/>
                <a:ea typeface="Arial"/>
                <a:cs typeface="Arial"/>
                <a:sym typeface="Arial"/>
              </a:defRPr>
            </a:pPr>
            <a:r>
              <a:t>soğuk sıkım kaliteli </a:t>
            </a:r>
          </a:p>
          <a:p>
            <a:pPr>
              <a:defRPr sz="3200">
                <a:solidFill>
                  <a:srgbClr val="005F8B"/>
                </a:solidFill>
                <a:latin typeface="Arial"/>
                <a:ea typeface="Arial"/>
                <a:cs typeface="Arial"/>
                <a:sym typeface="Arial"/>
              </a:defRPr>
            </a:pPr>
            <a:r>
              <a:t>zeytinyağı veya keten tohumu yağı + ılık su ile başlamak </a:t>
            </a:r>
          </a:p>
        </p:txBody>
      </p:sp>
      <p:sp>
        <p:nvSpPr>
          <p:cNvPr id="377" name="Metin kutusu 5"/>
          <p:cNvSpPr txBox="1"/>
          <p:nvPr/>
        </p:nvSpPr>
        <p:spPr>
          <a:xfrm>
            <a:off x="5610033" y="3359251"/>
            <a:ext cx="4166890" cy="1686206"/>
          </a:xfrm>
          <a:prstGeom prst="rect">
            <a:avLst/>
          </a:prstGeom>
          <a:ln>
            <a:solidFill>
              <a:srgbClr val="002060"/>
            </a:solidFill>
          </a:ln>
          <a:extLst>
            <a:ext uri="{C572A759-6A51-4108-AA02-DFA0A04FC94B}">
              <ma14:wrappingTextBoxFlag xmlns:ma14="http://schemas.microsoft.com/office/mac/drawingml/2011/main" val="1"/>
            </a:ext>
          </a:extLst>
        </p:spPr>
        <p:txBody>
          <a:bodyPr lIns="45718" tIns="45718" rIns="45718" bIns="45718">
            <a:spAutoFit/>
          </a:bodyPr>
          <a:lstStyle>
            <a:lvl1pPr>
              <a:defRPr sz="3600">
                <a:solidFill>
                  <a:srgbClr val="005F8B"/>
                </a:solidFill>
                <a:latin typeface="Arial"/>
                <a:ea typeface="Arial"/>
                <a:cs typeface="Arial"/>
                <a:sym typeface="Arial"/>
              </a:defRPr>
            </a:lvl1pPr>
          </a:lstStyle>
          <a:p>
            <a:r>
              <a:t>Zeytinyağı ile pişirilmiş yulaf lapası </a:t>
            </a:r>
          </a:p>
        </p:txBody>
      </p:sp>
      <p:sp>
        <p:nvSpPr>
          <p:cNvPr id="378" name="Metin kutusu 7"/>
          <p:cNvSpPr txBox="1"/>
          <p:nvPr/>
        </p:nvSpPr>
        <p:spPr>
          <a:xfrm>
            <a:off x="5687369" y="5653590"/>
            <a:ext cx="3780724" cy="557568"/>
          </a:xfrm>
          <a:prstGeom prst="rect">
            <a:avLst/>
          </a:prstGeom>
          <a:ln>
            <a:solidFill>
              <a:srgbClr val="002060"/>
            </a:solidFill>
          </a:ln>
          <a:extLst>
            <a:ext uri="{C572A759-6A51-4108-AA02-DFA0A04FC94B}">
              <ma14:wrappingTextBoxFlag xmlns:ma14="http://schemas.microsoft.com/office/mac/drawingml/2011/main" val="1"/>
            </a:ext>
          </a:extLst>
        </p:spPr>
        <p:txBody>
          <a:bodyPr lIns="45718" tIns="45718" rIns="45718" bIns="45718">
            <a:spAutoFit/>
          </a:bodyPr>
          <a:lstStyle>
            <a:lvl1pPr>
              <a:defRPr sz="3200">
                <a:solidFill>
                  <a:srgbClr val="005F8B"/>
                </a:solidFill>
                <a:latin typeface="Arial"/>
                <a:ea typeface="Arial"/>
                <a:cs typeface="Arial"/>
                <a:sym typeface="Arial"/>
              </a:defRPr>
            </a:lvl1pPr>
          </a:lstStyle>
          <a:p>
            <a:r>
              <a:t>Düzenli egzersiz </a:t>
            </a:r>
          </a:p>
        </p:txBody>
      </p:sp>
      <p:sp>
        <p:nvSpPr>
          <p:cNvPr id="379" name="Metin kutusu 2"/>
          <p:cNvSpPr txBox="1"/>
          <p:nvPr/>
        </p:nvSpPr>
        <p:spPr>
          <a:xfrm>
            <a:off x="288569" y="218374"/>
            <a:ext cx="5132351" cy="708157"/>
          </a:xfrm>
          <a:prstGeom prst="rect">
            <a:avLst/>
          </a:prstGeom>
          <a:solidFill>
            <a:srgbClr val="005F8B"/>
          </a:solidFill>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4400">
                <a:solidFill>
                  <a:srgbClr val="FFFFFF"/>
                </a:solidFill>
                <a:latin typeface="Arial"/>
                <a:ea typeface="Arial"/>
                <a:cs typeface="Arial"/>
                <a:sym typeface="Arial"/>
              </a:defRPr>
            </a:lvl1pPr>
          </a:lstStyle>
          <a:p>
            <a:r>
              <a:t>KONSTİPASYON</a:t>
            </a:r>
          </a:p>
        </p:txBody>
      </p:sp>
    </p:spTree>
  </p:cSld>
  <p:clrMapOvr>
    <a:masterClrMapping/>
  </p:clrMapOvr>
  <p:transition spd="med"/>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3" name="Resim Yer Tutucusu 2"/>
          <p:cNvGrpSpPr/>
          <p:nvPr/>
        </p:nvGrpSpPr>
        <p:grpSpPr>
          <a:xfrm>
            <a:off x="3717757" y="-2"/>
            <a:ext cx="8933708" cy="4547244"/>
            <a:chOff x="0" y="0"/>
            <a:chExt cx="8933707" cy="4547242"/>
          </a:xfrm>
        </p:grpSpPr>
        <p:sp>
          <p:nvSpPr>
            <p:cNvPr id="381" name="Dikdörtgen"/>
            <p:cNvSpPr/>
            <p:nvPr/>
          </p:nvSpPr>
          <p:spPr>
            <a:xfrm>
              <a:off x="-1" y="-1"/>
              <a:ext cx="8933709" cy="4547244"/>
            </a:xfrm>
            <a:prstGeom prst="rect">
              <a:avLst/>
            </a:prstGeom>
            <a:solidFill>
              <a:srgbClr val="F2F2F2"/>
            </a:solidFill>
            <a:ln w="12700" cap="flat">
              <a:noFill/>
              <a:miter lim="400000"/>
            </a:ln>
            <a:effectLst/>
          </p:spPr>
          <p:txBody>
            <a:bodyPr wrap="square" lIns="45718" tIns="45718" rIns="45718" bIns="45718" numCol="1" anchor="ctr">
              <a:noAutofit/>
            </a:bodyPr>
            <a:lstStyle/>
            <a:p>
              <a:pPr>
                <a:defRPr>
                  <a:latin typeface="Arial"/>
                  <a:ea typeface="Arial"/>
                  <a:cs typeface="Arial"/>
                  <a:sym typeface="Arial"/>
                </a:defRPr>
              </a:pPr>
              <a:endParaRPr/>
            </a:p>
          </p:txBody>
        </p:sp>
        <p:pic>
          <p:nvPicPr>
            <p:cNvPr id="382" name="image31.jpeg" descr="image31.jpeg"/>
            <p:cNvPicPr>
              <a:picLocks noChangeAspect="1"/>
            </p:cNvPicPr>
            <p:nvPr/>
          </p:nvPicPr>
          <p:blipFill>
            <a:blip r:embed="rId2">
              <a:extLst/>
            </a:blip>
            <a:srcRect t="14056" b="14056"/>
            <a:stretch>
              <a:fillRect/>
            </a:stretch>
          </p:blipFill>
          <p:spPr>
            <a:xfrm>
              <a:off x="0" y="-1"/>
              <a:ext cx="8933708" cy="4547244"/>
            </a:xfrm>
            <a:prstGeom prst="rect">
              <a:avLst/>
            </a:prstGeom>
            <a:ln w="12700" cap="flat">
              <a:noFill/>
              <a:miter lim="400000"/>
            </a:ln>
            <a:effectLst/>
          </p:spPr>
        </p:pic>
      </p:grpSp>
      <p:sp>
        <p:nvSpPr>
          <p:cNvPr id="384" name="Metin kutusu 3"/>
          <p:cNvSpPr txBox="1"/>
          <p:nvPr/>
        </p:nvSpPr>
        <p:spPr>
          <a:xfrm>
            <a:off x="0" y="948688"/>
            <a:ext cx="7086600" cy="5218320"/>
          </a:xfrm>
          <a:prstGeom prst="rect">
            <a:avLst/>
          </a:prstGeom>
          <a:solidFill>
            <a:srgbClr val="FFFFFF">
              <a:alpha val="56000"/>
            </a:srgbClr>
          </a:solidFill>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marL="571500" indent="-571500">
              <a:buSzPct val="100000"/>
              <a:buFont typeface="Arial"/>
              <a:buChar char="•"/>
              <a:defRPr sz="4000">
                <a:solidFill>
                  <a:srgbClr val="005F8B"/>
                </a:solidFill>
                <a:latin typeface="Arial"/>
                <a:ea typeface="Arial"/>
                <a:cs typeface="Arial"/>
                <a:sym typeface="Arial"/>
              </a:defRPr>
            </a:pPr>
            <a:r>
              <a:t>İyi çiğnemek </a:t>
            </a:r>
          </a:p>
          <a:p>
            <a:pPr marL="571500" indent="-571500">
              <a:buSzPct val="100000"/>
              <a:buFont typeface="Arial"/>
              <a:buChar char="•"/>
              <a:defRPr sz="4000">
                <a:solidFill>
                  <a:srgbClr val="005F8B"/>
                </a:solidFill>
                <a:latin typeface="Arial"/>
                <a:ea typeface="Arial"/>
                <a:cs typeface="Arial"/>
                <a:sym typeface="Arial"/>
              </a:defRPr>
            </a:pPr>
            <a:r>
              <a:t>Yavaş yemek </a:t>
            </a:r>
          </a:p>
          <a:p>
            <a:pPr marL="571500" indent="-571500">
              <a:buSzPct val="100000"/>
              <a:buFont typeface="Arial"/>
              <a:buChar char="•"/>
              <a:defRPr sz="4000">
                <a:solidFill>
                  <a:srgbClr val="005F8B"/>
                </a:solidFill>
                <a:latin typeface="Arial"/>
                <a:ea typeface="Arial"/>
                <a:cs typeface="Arial"/>
                <a:sym typeface="Arial"/>
              </a:defRPr>
            </a:pPr>
            <a:r>
              <a:t>Öğün sırasında su-sıvı içmemek</a:t>
            </a:r>
          </a:p>
          <a:p>
            <a:pPr marL="571500" indent="-571500">
              <a:buSzPct val="100000"/>
              <a:buFont typeface="Arial"/>
              <a:buChar char="•"/>
              <a:defRPr sz="4000">
                <a:solidFill>
                  <a:srgbClr val="005F8B"/>
                </a:solidFill>
                <a:latin typeface="Arial"/>
                <a:ea typeface="Arial"/>
                <a:cs typeface="Arial"/>
                <a:sym typeface="Arial"/>
              </a:defRPr>
            </a:pPr>
            <a:r>
              <a:t>Öğünlerden sonra yatmamak uzanmamak</a:t>
            </a:r>
          </a:p>
          <a:p>
            <a:pPr marL="571500" indent="-571500">
              <a:buSzPct val="100000"/>
              <a:buFont typeface="Arial"/>
              <a:buChar char="•"/>
              <a:defRPr sz="4000">
                <a:solidFill>
                  <a:srgbClr val="005F8B"/>
                </a:solidFill>
                <a:latin typeface="Arial"/>
                <a:ea typeface="Arial"/>
                <a:cs typeface="Arial"/>
                <a:sym typeface="Arial"/>
              </a:defRPr>
            </a:pPr>
            <a:r>
              <a:t>Az tuzlu doğal fermente turşu kambucha / elma sirkesi tüketimini önermek </a:t>
            </a:r>
          </a:p>
        </p:txBody>
      </p:sp>
      <p:sp>
        <p:nvSpPr>
          <p:cNvPr id="385" name="Metin kutusu 2"/>
          <p:cNvSpPr txBox="1"/>
          <p:nvPr/>
        </p:nvSpPr>
        <p:spPr>
          <a:xfrm>
            <a:off x="536113" y="69847"/>
            <a:ext cx="4869235" cy="856403"/>
          </a:xfrm>
          <a:prstGeom prst="rect">
            <a:avLst/>
          </a:prstGeom>
          <a:solidFill>
            <a:srgbClr val="005F8B"/>
          </a:solidFill>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5400">
                <a:solidFill>
                  <a:srgbClr val="FFFFFF"/>
                </a:solidFill>
                <a:latin typeface="Arial"/>
                <a:ea typeface="Arial"/>
                <a:cs typeface="Arial"/>
                <a:sym typeface="Arial"/>
              </a:defRPr>
            </a:lvl1pPr>
          </a:lstStyle>
          <a:p>
            <a:r>
              <a:t>REFLÜ</a:t>
            </a:r>
          </a:p>
        </p:txBody>
      </p:sp>
    </p:spTree>
  </p:cSld>
  <p:clrMapOvr>
    <a:masterClrMapping/>
  </p:clrMapOvr>
  <p:transition spd="med"/>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7" name="İçerik Yer Tutucusu 4"/>
          <p:cNvGraphicFramePr/>
          <p:nvPr/>
        </p:nvGraphicFramePr>
        <p:xfrm>
          <a:off x="489283" y="2547520"/>
          <a:ext cx="10515600" cy="3566160"/>
        </p:xfrm>
        <a:graphic>
          <a:graphicData uri="http://schemas.openxmlformats.org/drawingml/2006/table">
            <a:tbl>
              <a:tblPr firstRow="1" bandRow="1">
                <a:tableStyleId>{4C3C2611-4C71-4FC5-86AE-919BDF0F9419}</a:tableStyleId>
              </a:tblPr>
              <a:tblGrid>
                <a:gridCol w="5257800"/>
                <a:gridCol w="5257800"/>
              </a:tblGrid>
              <a:tr h="370840">
                <a:tc>
                  <a:txBody>
                    <a:bodyPr/>
                    <a:lstStyle/>
                    <a:p>
                      <a:pPr algn="l">
                        <a:defRPr sz="1800" b="0">
                          <a:solidFill>
                            <a:srgbClr val="000000"/>
                          </a:solidFill>
                        </a:defRPr>
                      </a:pPr>
                      <a:r>
                        <a:rPr sz="2000" b="1">
                          <a:solidFill>
                            <a:srgbClr val="FFFFFF"/>
                          </a:solidFill>
                          <a:sym typeface="Calibri"/>
                        </a:rPr>
                        <a:t>Besin Grupları</a:t>
                      </a:r>
                    </a:p>
                  </a:txBody>
                  <a:tcPr marL="45720" marR="45720" horzOverflow="overflow">
                    <a:solidFill>
                      <a:srgbClr val="005F8B">
                        <a:alpha val="90000"/>
                      </a:srgbClr>
                    </a:solidFill>
                  </a:tcPr>
                </a:tc>
                <a:tc>
                  <a:txBody>
                    <a:bodyPr/>
                    <a:lstStyle/>
                    <a:p>
                      <a:pPr algn="l">
                        <a:defRPr sz="1800" b="0">
                          <a:solidFill>
                            <a:srgbClr val="000000"/>
                          </a:solidFill>
                        </a:defRPr>
                      </a:pPr>
                      <a:r>
                        <a:rPr sz="2000" b="1">
                          <a:solidFill>
                            <a:srgbClr val="FFFFFF"/>
                          </a:solidFill>
                          <a:sym typeface="Calibri"/>
                        </a:rPr>
                        <a:t>Miktar</a:t>
                      </a:r>
                    </a:p>
                  </a:txBody>
                  <a:tcPr marL="45720" marR="45720" horzOverflow="overflow">
                    <a:solidFill>
                      <a:srgbClr val="005F8B">
                        <a:alpha val="90000"/>
                      </a:srgbClr>
                    </a:solidFill>
                  </a:tcPr>
                </a:tc>
              </a:tr>
              <a:tr h="370840">
                <a:tc>
                  <a:txBody>
                    <a:bodyPr/>
                    <a:lstStyle/>
                    <a:p>
                      <a:pPr algn="l">
                        <a:defRPr sz="1800"/>
                      </a:pPr>
                      <a:r>
                        <a:rPr sz="2000">
                          <a:solidFill>
                            <a:srgbClr val="FFFFFF"/>
                          </a:solidFill>
                          <a:sym typeface="Calibri"/>
                        </a:rPr>
                        <a:t>Süt, yoğurt</a:t>
                      </a:r>
                    </a:p>
                  </a:txBody>
                  <a:tcPr marL="45720" marR="45720" horzOverflow="overflow">
                    <a:solidFill>
                      <a:srgbClr val="005F8B">
                        <a:alpha val="90000"/>
                      </a:srgbClr>
                    </a:solidFill>
                  </a:tcPr>
                </a:tc>
                <a:tc>
                  <a:txBody>
                    <a:bodyPr/>
                    <a:lstStyle/>
                    <a:p>
                      <a:pPr algn="l">
                        <a:defRPr sz="1800"/>
                      </a:pPr>
                      <a:r>
                        <a:rPr sz="2000">
                          <a:solidFill>
                            <a:srgbClr val="FFFFFF"/>
                          </a:solidFill>
                          <a:sym typeface="Calibri"/>
                        </a:rPr>
                        <a:t>2 su bardağı (400-500 ml)</a:t>
                      </a:r>
                    </a:p>
                  </a:txBody>
                  <a:tcPr marL="45720" marR="45720" horzOverflow="overflow">
                    <a:solidFill>
                      <a:srgbClr val="005F8B">
                        <a:alpha val="90000"/>
                      </a:srgbClr>
                    </a:solidFill>
                  </a:tcPr>
                </a:tc>
              </a:tr>
              <a:tr h="370840">
                <a:tc>
                  <a:txBody>
                    <a:bodyPr/>
                    <a:lstStyle/>
                    <a:p>
                      <a:pPr algn="l">
                        <a:defRPr sz="1800"/>
                      </a:pPr>
                      <a:r>
                        <a:rPr sz="2000">
                          <a:solidFill>
                            <a:srgbClr val="FFFFFF"/>
                          </a:solidFill>
                          <a:sym typeface="Calibri"/>
                        </a:rPr>
                        <a:t>Peynir</a:t>
                      </a:r>
                    </a:p>
                  </a:txBody>
                  <a:tcPr marL="45720" marR="45720" horzOverflow="overflow">
                    <a:solidFill>
                      <a:srgbClr val="005F8B">
                        <a:alpha val="90000"/>
                      </a:srgbClr>
                    </a:solidFill>
                  </a:tcPr>
                </a:tc>
                <a:tc>
                  <a:txBody>
                    <a:bodyPr/>
                    <a:lstStyle/>
                    <a:p>
                      <a:pPr algn="l">
                        <a:defRPr sz="1800"/>
                      </a:pPr>
                      <a:r>
                        <a:rPr sz="2000">
                          <a:solidFill>
                            <a:srgbClr val="FFFFFF"/>
                          </a:solidFill>
                          <a:sym typeface="Calibri"/>
                        </a:rPr>
                        <a:t>2 kibrit kutusu kadar (60 g)</a:t>
                      </a:r>
                    </a:p>
                  </a:txBody>
                  <a:tcPr marL="45720" marR="45720" horzOverflow="overflow">
                    <a:solidFill>
                      <a:srgbClr val="005F8B">
                        <a:alpha val="90000"/>
                      </a:srgbClr>
                    </a:solidFill>
                  </a:tcPr>
                </a:tc>
              </a:tr>
              <a:tr h="370840">
                <a:tc>
                  <a:txBody>
                    <a:bodyPr/>
                    <a:lstStyle/>
                    <a:p>
                      <a:pPr algn="l">
                        <a:defRPr sz="1800"/>
                      </a:pPr>
                      <a:r>
                        <a:rPr sz="2000">
                          <a:solidFill>
                            <a:srgbClr val="FFFFFF"/>
                          </a:solidFill>
                          <a:sym typeface="Calibri"/>
                        </a:rPr>
                        <a:t>Et, tavuk, balık</a:t>
                      </a:r>
                    </a:p>
                  </a:txBody>
                  <a:tcPr marL="45720" marR="45720" horzOverflow="overflow">
                    <a:solidFill>
                      <a:srgbClr val="005F8B">
                        <a:alpha val="90000"/>
                      </a:srgbClr>
                    </a:solidFill>
                  </a:tcPr>
                </a:tc>
                <a:tc>
                  <a:txBody>
                    <a:bodyPr/>
                    <a:lstStyle/>
                    <a:p>
                      <a:pPr algn="l">
                        <a:defRPr sz="1800"/>
                      </a:pPr>
                      <a:r>
                        <a:rPr sz="2000">
                          <a:solidFill>
                            <a:srgbClr val="FFFFFF"/>
                          </a:solidFill>
                          <a:sym typeface="Calibri"/>
                        </a:rPr>
                        <a:t>3-4 porsiyon (günlük toplam 300-350gr) </a:t>
                      </a:r>
                    </a:p>
                  </a:txBody>
                  <a:tcPr marL="45720" marR="45720" horzOverflow="overflow">
                    <a:solidFill>
                      <a:srgbClr val="005F8B">
                        <a:alpha val="90000"/>
                      </a:srgbClr>
                    </a:solidFill>
                  </a:tcPr>
                </a:tc>
              </a:tr>
              <a:tr h="370840">
                <a:tc>
                  <a:txBody>
                    <a:bodyPr/>
                    <a:lstStyle/>
                    <a:p>
                      <a:pPr algn="l">
                        <a:defRPr sz="1800"/>
                      </a:pPr>
                      <a:r>
                        <a:rPr sz="2000">
                          <a:solidFill>
                            <a:srgbClr val="FFFFFF"/>
                          </a:solidFill>
                          <a:sym typeface="Calibri"/>
                        </a:rPr>
                        <a:t>Yumurta</a:t>
                      </a:r>
                    </a:p>
                  </a:txBody>
                  <a:tcPr marL="45720" marR="45720" horzOverflow="overflow">
                    <a:solidFill>
                      <a:srgbClr val="005F8B">
                        <a:alpha val="90000"/>
                      </a:srgbClr>
                    </a:solidFill>
                  </a:tcPr>
                </a:tc>
                <a:tc>
                  <a:txBody>
                    <a:bodyPr/>
                    <a:lstStyle/>
                    <a:p>
                      <a:pPr algn="l">
                        <a:defRPr sz="1800"/>
                      </a:pPr>
                      <a:r>
                        <a:rPr sz="2000">
                          <a:solidFill>
                            <a:srgbClr val="FFFFFF"/>
                          </a:solidFill>
                          <a:sym typeface="Calibri"/>
                        </a:rPr>
                        <a:t>1 porsiyon</a:t>
                      </a:r>
                    </a:p>
                  </a:txBody>
                  <a:tcPr marL="45720" marR="45720" horzOverflow="overflow">
                    <a:solidFill>
                      <a:srgbClr val="005F8B">
                        <a:alpha val="90000"/>
                      </a:srgbClr>
                    </a:solidFill>
                  </a:tcPr>
                </a:tc>
              </a:tr>
              <a:tr h="370840">
                <a:tc>
                  <a:txBody>
                    <a:bodyPr/>
                    <a:lstStyle/>
                    <a:p>
                      <a:pPr algn="l">
                        <a:defRPr sz="1800"/>
                      </a:pPr>
                      <a:r>
                        <a:rPr sz="2000">
                          <a:solidFill>
                            <a:srgbClr val="FFFFFF"/>
                          </a:solidFill>
                          <a:sym typeface="Calibri"/>
                        </a:rPr>
                        <a:t>Taze sebze ve meyveler</a:t>
                      </a:r>
                    </a:p>
                  </a:txBody>
                  <a:tcPr marL="45720" marR="45720" horzOverflow="overflow">
                    <a:solidFill>
                      <a:srgbClr val="005F8B">
                        <a:alpha val="90000"/>
                      </a:srgbClr>
                    </a:solidFill>
                  </a:tcPr>
                </a:tc>
                <a:tc>
                  <a:txBody>
                    <a:bodyPr/>
                    <a:lstStyle/>
                    <a:p>
                      <a:pPr algn="l">
                        <a:defRPr sz="1800"/>
                      </a:pPr>
                      <a:r>
                        <a:rPr sz="2000">
                          <a:solidFill>
                            <a:srgbClr val="FFFFFF"/>
                          </a:solidFill>
                          <a:sym typeface="Calibri"/>
                        </a:rPr>
                        <a:t>5-7 porsiyon</a:t>
                      </a:r>
                    </a:p>
                  </a:txBody>
                  <a:tcPr marL="45720" marR="45720" horzOverflow="overflow">
                    <a:solidFill>
                      <a:srgbClr val="005F8B">
                        <a:alpha val="90000"/>
                      </a:srgbClr>
                    </a:solidFill>
                  </a:tcPr>
                </a:tc>
              </a:tr>
              <a:tr h="370840">
                <a:tc>
                  <a:txBody>
                    <a:bodyPr/>
                    <a:lstStyle/>
                    <a:p>
                      <a:pPr algn="l">
                        <a:defRPr sz="1800"/>
                      </a:pPr>
                      <a:r>
                        <a:rPr sz="2000">
                          <a:solidFill>
                            <a:srgbClr val="FFFFFF"/>
                          </a:solidFill>
                          <a:sym typeface="Calibri"/>
                        </a:rPr>
                        <a:t>Tahıllar (gluten?)</a:t>
                      </a:r>
                    </a:p>
                  </a:txBody>
                  <a:tcPr marL="45720" marR="45720" horzOverflow="overflow">
                    <a:solidFill>
                      <a:srgbClr val="005F8B">
                        <a:alpha val="90000"/>
                      </a:srgbClr>
                    </a:solidFill>
                  </a:tcPr>
                </a:tc>
                <a:tc>
                  <a:txBody>
                    <a:bodyPr/>
                    <a:lstStyle/>
                    <a:p>
                      <a:pPr algn="l">
                        <a:defRPr sz="2000">
                          <a:solidFill>
                            <a:srgbClr val="FFFFFF"/>
                          </a:solidFill>
                          <a:sym typeface="Calibri"/>
                        </a:defRPr>
                      </a:pPr>
                      <a:endParaRPr/>
                    </a:p>
                  </a:txBody>
                  <a:tcPr marL="45720" marR="45720" horzOverflow="overflow">
                    <a:solidFill>
                      <a:srgbClr val="005F8B">
                        <a:alpha val="90000"/>
                      </a:srgbClr>
                    </a:solidFill>
                  </a:tcPr>
                </a:tc>
              </a:tr>
              <a:tr h="370840">
                <a:tc>
                  <a:txBody>
                    <a:bodyPr/>
                    <a:lstStyle/>
                    <a:p>
                      <a:pPr algn="l">
                        <a:defRPr sz="1800"/>
                      </a:pPr>
                      <a:r>
                        <a:rPr sz="2000">
                          <a:solidFill>
                            <a:srgbClr val="FFFFFF"/>
                          </a:solidFill>
                          <a:sym typeface="Calibri"/>
                        </a:rPr>
                        <a:t>- Ekmek</a:t>
                      </a:r>
                    </a:p>
                  </a:txBody>
                  <a:tcPr marL="45720" marR="45720" horzOverflow="overflow">
                    <a:solidFill>
                      <a:srgbClr val="005F8B">
                        <a:alpha val="90000"/>
                      </a:srgbClr>
                    </a:solidFill>
                  </a:tcPr>
                </a:tc>
                <a:tc>
                  <a:txBody>
                    <a:bodyPr/>
                    <a:lstStyle/>
                    <a:p>
                      <a:pPr algn="l">
                        <a:defRPr sz="1800"/>
                      </a:pPr>
                      <a:r>
                        <a:rPr sz="2000">
                          <a:solidFill>
                            <a:srgbClr val="FFFFFF"/>
                          </a:solidFill>
                          <a:sym typeface="Calibri"/>
                        </a:rPr>
                        <a:t>4-6 porsiyon ( 1p 1 ince dilim) </a:t>
                      </a:r>
                    </a:p>
                  </a:txBody>
                  <a:tcPr marL="45720" marR="45720" horzOverflow="overflow">
                    <a:solidFill>
                      <a:srgbClr val="005F8B">
                        <a:alpha val="90000"/>
                      </a:srgbClr>
                    </a:solidFill>
                  </a:tcPr>
                </a:tc>
              </a:tr>
              <a:tr h="370840">
                <a:tc>
                  <a:txBody>
                    <a:bodyPr/>
                    <a:lstStyle/>
                    <a:p>
                      <a:pPr algn="l">
                        <a:defRPr sz="1800"/>
                      </a:pPr>
                      <a:r>
                        <a:rPr sz="2000">
                          <a:solidFill>
                            <a:srgbClr val="FFFFFF"/>
                          </a:solidFill>
                          <a:sym typeface="Calibri"/>
                        </a:rPr>
                        <a:t>- Pirinç, bulgur, makarna,kurubaklagiller</a:t>
                      </a:r>
                    </a:p>
                  </a:txBody>
                  <a:tcPr marL="45720" marR="45720" horzOverflow="overflow">
                    <a:solidFill>
                      <a:srgbClr val="005F8B">
                        <a:alpha val="90000"/>
                      </a:srgbClr>
                    </a:solidFill>
                  </a:tcPr>
                </a:tc>
                <a:tc>
                  <a:txBody>
                    <a:bodyPr/>
                    <a:lstStyle/>
                    <a:p>
                      <a:pPr algn="l">
                        <a:defRPr sz="1800"/>
                      </a:pPr>
                      <a:r>
                        <a:rPr sz="2000">
                          <a:solidFill>
                            <a:srgbClr val="FFFFFF"/>
                          </a:solidFill>
                          <a:sym typeface="Calibri"/>
                        </a:rPr>
                        <a:t>2-3 porsiyon ( 1p=3 yk )</a:t>
                      </a:r>
                    </a:p>
                  </a:txBody>
                  <a:tcPr marL="45720" marR="45720" horzOverflow="overflow">
                    <a:solidFill>
                      <a:srgbClr val="005F8B">
                        <a:alpha val="90000"/>
                      </a:srgbClr>
                    </a:solidFill>
                  </a:tcPr>
                </a:tc>
              </a:tr>
            </a:tbl>
          </a:graphicData>
        </a:graphic>
      </p:graphicFrame>
      <p:sp>
        <p:nvSpPr>
          <p:cNvPr id="388" name="Dikdörtgen 4"/>
          <p:cNvSpPr/>
          <p:nvPr/>
        </p:nvSpPr>
        <p:spPr>
          <a:xfrm>
            <a:off x="380999" y="284716"/>
            <a:ext cx="10724614" cy="1343157"/>
          </a:xfrm>
          <a:prstGeom prst="rect">
            <a:avLst/>
          </a:prstGeom>
          <a:solidFill>
            <a:srgbClr val="005F8B">
              <a:alpha val="81000"/>
            </a:srgbClr>
          </a:solidFill>
          <a:ln w="12700">
            <a:miter lim="400000"/>
          </a:ln>
          <a:extLst>
            <a:ext uri="{C572A759-6A51-4108-AA02-DFA0A04FC94B}">
              <ma14:wrappingTextBoxFlag xmlns:ma14="http://schemas.microsoft.com/office/mac/drawingml/2011/main" val="1"/>
            </a:ext>
          </a:extLst>
        </p:spPr>
        <p:txBody>
          <a:bodyPr wrap="none" lIns="45718" tIns="45718" rIns="45718" bIns="45718">
            <a:spAutoFit/>
          </a:bodyPr>
          <a:lstStyle/>
          <a:p>
            <a:pPr>
              <a:defRPr sz="4400" b="1">
                <a:solidFill>
                  <a:srgbClr val="FFFFFF"/>
                </a:solidFill>
                <a:latin typeface="Arial"/>
                <a:ea typeface="Arial"/>
                <a:cs typeface="Arial"/>
                <a:sym typeface="Arial"/>
              </a:defRPr>
            </a:pPr>
            <a:r>
              <a:t>Gebelikte Gerekli Günlük Besin Tüketim</a:t>
            </a:r>
          </a:p>
          <a:p>
            <a:pPr>
              <a:defRPr sz="4400" b="1">
                <a:solidFill>
                  <a:srgbClr val="FFFFFF"/>
                </a:solidFill>
                <a:latin typeface="Arial"/>
                <a:ea typeface="Arial"/>
                <a:cs typeface="Arial"/>
                <a:sym typeface="Arial"/>
              </a:defRPr>
            </a:pPr>
            <a:r>
              <a:t> Miktarları</a:t>
            </a:r>
          </a:p>
        </p:txBody>
      </p:sp>
    </p:spTree>
  </p:cSld>
  <p:clrMapOvr>
    <a:masterClrMapping/>
  </p:clrMapOvr>
  <p:transition spd="med"/>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0" name="Resim 1" descr="Resim 1"/>
          <p:cNvPicPr>
            <a:picLocks noChangeAspect="1"/>
          </p:cNvPicPr>
          <p:nvPr/>
        </p:nvPicPr>
        <p:blipFill>
          <a:blip r:embed="rId2">
            <a:extLst/>
          </a:blip>
          <a:stretch>
            <a:fillRect/>
          </a:stretch>
        </p:blipFill>
        <p:spPr>
          <a:xfrm>
            <a:off x="-204538" y="0"/>
            <a:ext cx="12396539" cy="6858000"/>
          </a:xfrm>
          <a:prstGeom prst="rect">
            <a:avLst/>
          </a:prstGeom>
          <a:ln w="12700">
            <a:miter lim="400000"/>
          </a:ln>
        </p:spPr>
      </p:pic>
      <p:sp>
        <p:nvSpPr>
          <p:cNvPr id="391" name="Metin kutusu 2"/>
          <p:cNvSpPr txBox="1"/>
          <p:nvPr/>
        </p:nvSpPr>
        <p:spPr>
          <a:xfrm>
            <a:off x="1680410" y="4974121"/>
            <a:ext cx="8626642" cy="1290460"/>
          </a:xfrm>
          <a:prstGeom prst="rect">
            <a:avLst/>
          </a:prstGeom>
          <a:solidFill>
            <a:srgbClr val="005F8B">
              <a:alpha val="87000"/>
            </a:srgbClr>
          </a:solidFill>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defRPr sz="3200">
                <a:solidFill>
                  <a:srgbClr val="FFFFFF"/>
                </a:solidFill>
                <a:latin typeface="Arial"/>
                <a:ea typeface="Arial"/>
                <a:cs typeface="Arial"/>
                <a:sym typeface="Arial"/>
              </a:defRPr>
            </a:pPr>
            <a:r>
              <a:t>Multidisipliner yaklaşım ile ilerlemek soruna yönelik çözüm geliştirmekte en  etkili yoldur </a:t>
            </a:r>
          </a:p>
          <a:p>
            <a:pPr>
              <a:defRPr>
                <a:solidFill>
                  <a:srgbClr val="FFFFFF"/>
                </a:solidFill>
                <a:latin typeface="Arial"/>
                <a:ea typeface="Arial"/>
                <a:cs typeface="Arial"/>
                <a:sym typeface="Arial"/>
              </a:defRPr>
            </a:pPr>
            <a:r>
              <a:t> </a:t>
            </a:r>
          </a:p>
        </p:txBody>
      </p:sp>
    </p:spTree>
  </p:cSld>
  <p:clrMapOvr>
    <a:masterClrMapping/>
  </p:clrMapOvr>
  <p:transition spd="med"/>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 name="TextBox 1"/>
          <p:cNvSpPr txBox="1"/>
          <p:nvPr/>
        </p:nvSpPr>
        <p:spPr>
          <a:xfrm>
            <a:off x="4245373" y="1146398"/>
            <a:ext cx="6289901" cy="3218604"/>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chor="ctr">
            <a:spAutoFit/>
          </a:bodyPr>
          <a:lstStyle>
            <a:lvl1pPr algn="ctr">
              <a:defRPr sz="5400">
                <a:solidFill>
                  <a:srgbClr val="404040"/>
                </a:solidFill>
                <a:latin typeface="Arial"/>
                <a:ea typeface="Arial"/>
                <a:cs typeface="Arial"/>
                <a:sym typeface="Arial"/>
              </a:defRPr>
            </a:lvl1pPr>
          </a:lstStyle>
          <a:p>
            <a:r>
              <a:t>Yaşamın Her Döneminde Sağlıklı Beslenme Ve Sağlıklı Yaşam </a:t>
            </a:r>
          </a:p>
        </p:txBody>
      </p:sp>
    </p:spTree>
  </p:cSld>
  <p:clrMapOvr>
    <a:masterClrMapping/>
  </p:clrMapOvr>
  <p:transition spd="med"/>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7" name="Resim 4" descr="Resim 4"/>
          <p:cNvPicPr>
            <a:picLocks noChangeAspect="1"/>
          </p:cNvPicPr>
          <p:nvPr/>
        </p:nvPicPr>
        <p:blipFill>
          <a:blip r:embed="rId2">
            <a:extLst/>
          </a:blip>
          <a:stretch>
            <a:fillRect/>
          </a:stretch>
        </p:blipFill>
        <p:spPr>
          <a:xfrm>
            <a:off x="-381000" y="-844809"/>
            <a:ext cx="12573000" cy="8667751"/>
          </a:xfrm>
          <a:prstGeom prst="rect">
            <a:avLst/>
          </a:prstGeom>
          <a:ln w="12700">
            <a:miter lim="400000"/>
          </a:ln>
          <a:effectLst>
            <a:outerShdw blurRad="50800" dist="50800" dir="5400000" rotWithShape="0">
              <a:srgbClr val="000000"/>
            </a:outerShdw>
          </a:effectLst>
        </p:spPr>
      </p:pic>
      <p:pic>
        <p:nvPicPr>
          <p:cNvPr id="398" name="Resim 6" descr="Resim 6"/>
          <p:cNvPicPr>
            <a:picLocks noChangeAspect="1"/>
          </p:cNvPicPr>
          <p:nvPr/>
        </p:nvPicPr>
        <p:blipFill>
          <a:blip r:embed="rId3">
            <a:alphaModFix amt="61000"/>
            <a:extLst/>
          </a:blip>
          <a:stretch>
            <a:fillRect/>
          </a:stretch>
        </p:blipFill>
        <p:spPr>
          <a:xfrm>
            <a:off x="8599003" y="5426766"/>
            <a:ext cx="3001619" cy="1049174"/>
          </a:xfrm>
          <a:prstGeom prst="rect">
            <a:avLst/>
          </a:prstGeom>
          <a:ln w="12700">
            <a:miter lim="400000"/>
          </a:ln>
          <a:effectLst>
            <a:outerShdw blurRad="50800" dist="50800" dir="4440000" rotWithShape="0">
              <a:srgbClr val="000000">
                <a:alpha val="71000"/>
              </a:srgbClr>
            </a:outerShdw>
          </a:effectLst>
        </p:spPr>
      </p:pic>
      <p:sp>
        <p:nvSpPr>
          <p:cNvPr id="399" name="Rectangle 6"/>
          <p:cNvSpPr/>
          <p:nvPr/>
        </p:nvSpPr>
        <p:spPr>
          <a:xfrm>
            <a:off x="-556591" y="-844810"/>
            <a:ext cx="12748591" cy="8667751"/>
          </a:xfrm>
          <a:prstGeom prst="rect">
            <a:avLst/>
          </a:prstGeom>
          <a:solidFill>
            <a:srgbClr val="404040">
              <a:alpha val="73000"/>
            </a:srgbClr>
          </a:solidFill>
          <a:ln w="6350">
            <a:solidFill>
              <a:schemeClr val="accent1"/>
            </a:solidFill>
            <a:miter/>
          </a:ln>
        </p:spPr>
        <p:txBody>
          <a:bodyPr lIns="45718" tIns="45718" rIns="45718" bIns="45718" anchor="ctr"/>
          <a:lstStyle/>
          <a:p>
            <a:pPr algn="ctr">
              <a:defRPr>
                <a:solidFill>
                  <a:srgbClr val="FFFFFF"/>
                </a:solidFill>
                <a:latin typeface="Arial"/>
                <a:ea typeface="Arial"/>
                <a:cs typeface="Arial"/>
                <a:sym typeface="Arial"/>
              </a:defRPr>
            </a:pPr>
            <a:endParaRPr/>
          </a:p>
        </p:txBody>
      </p:sp>
      <p:sp>
        <p:nvSpPr>
          <p:cNvPr id="400" name="Title 1"/>
          <p:cNvSpPr txBox="1"/>
          <p:nvPr/>
        </p:nvSpPr>
        <p:spPr>
          <a:xfrm>
            <a:off x="1748624" y="2185612"/>
            <a:ext cx="8138160" cy="1143000"/>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chor="ctr">
            <a:normAutofit/>
          </a:bodyPr>
          <a:lstStyle>
            <a:lvl1pPr algn="ctr" defTabSz="443483">
              <a:defRPr sz="5200">
                <a:solidFill>
                  <a:srgbClr val="00B050"/>
                </a:solidFill>
                <a:latin typeface="Apple Chancery"/>
                <a:ea typeface="Apple Chancery"/>
                <a:cs typeface="Apple Chancery"/>
                <a:sym typeface="Apple Chancery"/>
              </a:defRPr>
            </a:lvl1pPr>
          </a:lstStyle>
          <a:p>
            <a:r>
              <a:t>Teşekkür Ederim….</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399"/>
                                        </p:tgtEl>
                                        <p:attrNameLst>
                                          <p:attrName>style.visibility</p:attrName>
                                        </p:attrNameLst>
                                      </p:cBhvr>
                                      <p:to>
                                        <p:strVal val="visible"/>
                                      </p:to>
                                    </p:set>
                                    <p:animEffect transition="in" filter="fade">
                                      <p:cBhvr>
                                        <p:cTn id="7" dur="500"/>
                                        <p:tgtEl>
                                          <p:spTgt spid="399"/>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grpId="2" nodeType="clickEffect">
                                  <p:stCondLst>
                                    <p:cond delay="0"/>
                                  </p:stCondLst>
                                  <p:iterate>
                                    <p:tmAbs val="0"/>
                                  </p:iterate>
                                  <p:childTnLst>
                                    <p:set>
                                      <p:cBhvr>
                                        <p:cTn id="11" fill="hold"/>
                                        <p:tgtEl>
                                          <p:spTgt spid="400"/>
                                        </p:tgtEl>
                                        <p:attrNameLst>
                                          <p:attrName>style.visibility</p:attrName>
                                        </p:attrNameLst>
                                      </p:cBhvr>
                                      <p:to>
                                        <p:strVal val="visible"/>
                                      </p:to>
                                    </p:set>
                                    <p:anim calcmode="lin" valueType="num">
                                      <p:cBhvr>
                                        <p:cTn id="12" dur="500" fill="hold"/>
                                        <p:tgtEl>
                                          <p:spTgt spid="400"/>
                                        </p:tgtEl>
                                        <p:attrNameLst>
                                          <p:attrName>ppt_w</p:attrName>
                                        </p:attrNameLst>
                                      </p:cBhvr>
                                      <p:tavLst>
                                        <p:tav tm="0">
                                          <p:val>
                                            <p:fltVal val="0"/>
                                          </p:val>
                                        </p:tav>
                                        <p:tav tm="100000">
                                          <p:val>
                                            <p:strVal val="#ppt_w"/>
                                          </p:val>
                                        </p:tav>
                                      </p:tavLst>
                                    </p:anim>
                                    <p:anim calcmode="lin" valueType="num">
                                      <p:cBhvr>
                                        <p:cTn id="13" dur="500" fill="hold"/>
                                        <p:tgtEl>
                                          <p:spTgt spid="40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 grpId="1" animBg="1" advAuto="0"/>
      <p:bldP spid="400" grpId="2" animBg="1" advAuto="0"/>
    </p:bldLst>
  </p:timing>
</p:sld>
</file>

<file path=ppt/theme/theme1.xml><?xml version="1.0" encoding="utf-8"?>
<a:theme xmlns:a="http://schemas.openxmlformats.org/drawingml/2006/main" name="Contents Slide Master">
  <a:themeElements>
    <a:clrScheme name="Contents Slide Master">
      <a:dk1>
        <a:srgbClr val="000000"/>
      </a:dk1>
      <a:lt1>
        <a:srgbClr val="FFFFFF"/>
      </a:lt1>
      <a:dk2>
        <a:srgbClr val="A7A7A7"/>
      </a:dk2>
      <a:lt2>
        <a:srgbClr val="535353"/>
      </a:lt2>
      <a:accent1>
        <a:srgbClr val="17B6FF"/>
      </a:accent1>
      <a:accent2>
        <a:srgbClr val="7CE200"/>
      </a:accent2>
      <a:accent3>
        <a:srgbClr val="FD9034"/>
      </a:accent3>
      <a:accent4>
        <a:srgbClr val="FFD434"/>
      </a:accent4>
      <a:accent5>
        <a:srgbClr val="DC00C8"/>
      </a:accent5>
      <a:accent6>
        <a:srgbClr val="FF0000"/>
      </a:accent6>
      <a:hlink>
        <a:srgbClr val="0000FF"/>
      </a:hlink>
      <a:folHlink>
        <a:srgbClr val="FF00FF"/>
      </a:folHlink>
    </a:clrScheme>
    <a:fontScheme name="Contents Slide Master">
      <a:majorFont>
        <a:latin typeface="Helvetica"/>
        <a:ea typeface="Helvetica"/>
        <a:cs typeface="Helvetica"/>
      </a:majorFont>
      <a:minorFont>
        <a:latin typeface="Calibri"/>
        <a:ea typeface="Calibri"/>
        <a:cs typeface="Calibri"/>
      </a:minorFont>
    </a:fontScheme>
    <a:fmtScheme name="Contents Slide Mast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Contents Slide Master">
  <a:themeElements>
    <a:clrScheme name="Contents Slide Master">
      <a:dk1>
        <a:srgbClr val="000000"/>
      </a:dk1>
      <a:lt1>
        <a:srgbClr val="FFFFFF"/>
      </a:lt1>
      <a:dk2>
        <a:srgbClr val="A7A7A7"/>
      </a:dk2>
      <a:lt2>
        <a:srgbClr val="535353"/>
      </a:lt2>
      <a:accent1>
        <a:srgbClr val="17B6FF"/>
      </a:accent1>
      <a:accent2>
        <a:srgbClr val="7CE200"/>
      </a:accent2>
      <a:accent3>
        <a:srgbClr val="FD9034"/>
      </a:accent3>
      <a:accent4>
        <a:srgbClr val="FFD434"/>
      </a:accent4>
      <a:accent5>
        <a:srgbClr val="DC00C8"/>
      </a:accent5>
      <a:accent6>
        <a:srgbClr val="FF0000"/>
      </a:accent6>
      <a:hlink>
        <a:srgbClr val="0000FF"/>
      </a:hlink>
      <a:folHlink>
        <a:srgbClr val="FF00FF"/>
      </a:folHlink>
    </a:clrScheme>
    <a:fontScheme name="Contents Slide Master">
      <a:majorFont>
        <a:latin typeface="Helvetica"/>
        <a:ea typeface="Helvetica"/>
        <a:cs typeface="Helvetica"/>
      </a:majorFont>
      <a:minorFont>
        <a:latin typeface="Calibri"/>
        <a:ea typeface="Calibri"/>
        <a:cs typeface="Calibri"/>
      </a:minorFont>
    </a:fontScheme>
    <a:fmtScheme name="Contents Slide Mast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1066</Words>
  <Application>Microsoft Macintosh PowerPoint</Application>
  <PresentationFormat>Geniş Ekran</PresentationFormat>
  <Paragraphs>260</Paragraphs>
  <Slides>35</Slides>
  <Notes>14</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35</vt:i4>
      </vt:variant>
    </vt:vector>
  </HeadingPairs>
  <TitlesOfParts>
    <vt:vector size="40" baseType="lpstr">
      <vt:lpstr>Apple Chancery</vt:lpstr>
      <vt:lpstr>Calibri</vt:lpstr>
      <vt:lpstr>Helvetica</vt:lpstr>
      <vt:lpstr>Arial</vt:lpstr>
      <vt:lpstr>Contents Slide Master</vt:lpstr>
      <vt:lpstr>PANDEMİ DÖNEMİNDE GEBELİK BESLENMESİ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PANDEMİ DÖNEMİNDE GEBELİK BESLENMESİ </dc:title>
  <cp:lastModifiedBy>Microsoft Office Kullanıcısı</cp:lastModifiedBy>
  <cp:revision>1</cp:revision>
  <dcterms:modified xsi:type="dcterms:W3CDTF">2021-12-13T20:58:54Z</dcterms:modified>
</cp:coreProperties>
</file>